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00"/>
  </p:notesMasterIdLst>
  <p:sldIdLst>
    <p:sldId id="328" r:id="rId2"/>
    <p:sldId id="329" r:id="rId3"/>
    <p:sldId id="348" r:id="rId4"/>
    <p:sldId id="259" r:id="rId5"/>
    <p:sldId id="346" r:id="rId6"/>
    <p:sldId id="354" r:id="rId7"/>
    <p:sldId id="350" r:id="rId8"/>
    <p:sldId id="351" r:id="rId9"/>
    <p:sldId id="349" r:id="rId10"/>
    <p:sldId id="352" r:id="rId11"/>
    <p:sldId id="353" r:id="rId12"/>
    <p:sldId id="355" r:id="rId13"/>
    <p:sldId id="433" r:id="rId14"/>
    <p:sldId id="432" r:id="rId15"/>
    <p:sldId id="356" r:id="rId16"/>
    <p:sldId id="409" r:id="rId17"/>
    <p:sldId id="412" r:id="rId18"/>
    <p:sldId id="411" r:id="rId19"/>
    <p:sldId id="413" r:id="rId20"/>
    <p:sldId id="414" r:id="rId21"/>
    <p:sldId id="434" r:id="rId22"/>
    <p:sldId id="474" r:id="rId23"/>
    <p:sldId id="453" r:id="rId24"/>
    <p:sldId id="369" r:id="rId25"/>
    <p:sldId id="372" r:id="rId26"/>
    <p:sldId id="370" r:id="rId27"/>
    <p:sldId id="371" r:id="rId28"/>
    <p:sldId id="473" r:id="rId29"/>
    <p:sldId id="456" r:id="rId30"/>
    <p:sldId id="469" r:id="rId31"/>
    <p:sldId id="470" r:id="rId32"/>
    <p:sldId id="471" r:id="rId33"/>
    <p:sldId id="457" r:id="rId34"/>
    <p:sldId id="472" r:id="rId35"/>
    <p:sldId id="382" r:id="rId36"/>
    <p:sldId id="333" r:id="rId37"/>
    <p:sldId id="479" r:id="rId38"/>
    <p:sldId id="446" r:id="rId39"/>
    <p:sldId id="480" r:id="rId40"/>
    <p:sldId id="425" r:id="rId41"/>
    <p:sldId id="330" r:id="rId42"/>
    <p:sldId id="342" r:id="rId43"/>
    <p:sldId id="343" r:id="rId44"/>
    <p:sldId id="344" r:id="rId45"/>
    <p:sldId id="345" r:id="rId46"/>
    <p:sldId id="435" r:id="rId47"/>
    <p:sldId id="436" r:id="rId48"/>
    <p:sldId id="373" r:id="rId49"/>
    <p:sldId id="437" r:id="rId50"/>
    <p:sldId id="438" r:id="rId51"/>
    <p:sldId id="439" r:id="rId52"/>
    <p:sldId id="374" r:id="rId53"/>
    <p:sldId id="441" r:id="rId54"/>
    <p:sldId id="360" r:id="rId55"/>
    <p:sldId id="367" r:id="rId56"/>
    <p:sldId id="387" r:id="rId57"/>
    <p:sldId id="388" r:id="rId58"/>
    <p:sldId id="442" r:id="rId59"/>
    <p:sldId id="334" r:id="rId60"/>
    <p:sldId id="361" r:id="rId61"/>
    <p:sldId id="362" r:id="rId62"/>
    <p:sldId id="363" r:id="rId63"/>
    <p:sldId id="449" r:id="rId64"/>
    <p:sldId id="450" r:id="rId65"/>
    <p:sldId id="390" r:id="rId66"/>
    <p:sldId id="391" r:id="rId67"/>
    <p:sldId id="451" r:id="rId68"/>
    <p:sldId id="392" r:id="rId69"/>
    <p:sldId id="393" r:id="rId70"/>
    <p:sldId id="394" r:id="rId71"/>
    <p:sldId id="461" r:id="rId72"/>
    <p:sldId id="381" r:id="rId73"/>
    <p:sldId id="448" r:id="rId74"/>
    <p:sldId id="475" r:id="rId75"/>
    <p:sldId id="431" r:id="rId76"/>
    <p:sldId id="443" r:id="rId77"/>
    <p:sldId id="444" r:id="rId78"/>
    <p:sldId id="476" r:id="rId79"/>
    <p:sldId id="429" r:id="rId80"/>
    <p:sldId id="430" r:id="rId81"/>
    <p:sldId id="335" r:id="rId82"/>
    <p:sldId id="336" r:id="rId83"/>
    <p:sldId id="338" r:id="rId84"/>
    <p:sldId id="339" r:id="rId85"/>
    <p:sldId id="341" r:id="rId86"/>
    <p:sldId id="397" r:id="rId87"/>
    <p:sldId id="398" r:id="rId88"/>
    <p:sldId id="455" r:id="rId89"/>
    <p:sldId id="399" r:id="rId90"/>
    <p:sldId id="400" r:id="rId91"/>
    <p:sldId id="454" r:id="rId92"/>
    <p:sldId id="401" r:id="rId93"/>
    <p:sldId id="380" r:id="rId94"/>
    <p:sldId id="452" r:id="rId95"/>
    <p:sldId id="477" r:id="rId96"/>
    <p:sldId id="427" r:id="rId97"/>
    <p:sldId id="478" r:id="rId98"/>
    <p:sldId id="417" r:id="rId9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ambria Math" panose="02040503050406030204" pitchFamily="18" charset="0"/>
      <p:regular r:id="rId105"/>
    </p:embeddedFont>
    <p:embeddedFont>
      <p:font typeface="Inter" panose="020B0604020202020204" charset="0"/>
      <p:regular r:id="rId106"/>
      <p:bold r:id="rId107"/>
    </p:embeddedFont>
    <p:embeddedFont>
      <p:font typeface="Inter-Regular" panose="020B0604020202020204" charset="0"/>
      <p:regular r:id="rId108"/>
      <p:bold r:id="rId109"/>
    </p:embeddedFont>
    <p:embeddedFont>
      <p:font typeface="Titillium Web" panose="00000500000000000000" pitchFamily="2" charset="0"/>
      <p:regular r:id="rId110"/>
      <p:bold r:id="rId111"/>
      <p:italic r:id="rId112"/>
      <p:boldItalic r:id="rId113"/>
    </p:embeddedFont>
    <p:embeddedFont>
      <p:font typeface="Titillium Web Light" panose="00000400000000000000" pitchFamily="2" charset="0"/>
      <p:regular r:id="rId114"/>
      <p: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88" autoAdjust="0"/>
  </p:normalViewPr>
  <p:slideViewPr>
    <p:cSldViewPr snapToGrid="0">
      <p:cViewPr varScale="1">
        <p:scale>
          <a:sx n="65" d="100"/>
          <a:sy n="65" d="100"/>
        </p:scale>
        <p:origin x="1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2.fntdata"/><Relationship Id="rId110" Type="http://schemas.openxmlformats.org/officeDocument/2006/relationships/font" Target="fonts/font10.fntdata"/><Relationship Id="rId115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113" Type="http://schemas.openxmlformats.org/officeDocument/2006/relationships/font" Target="fonts/font13.fntdata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14" Type="http://schemas.openxmlformats.org/officeDocument/2006/relationships/font" Target="fonts/font14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Roberto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47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735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33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WMC: </a:t>
            </a:r>
            <a:r>
              <a:rPr lang="it-IT" sz="1800" b="0" i="0" u="none" strike="noStrike" baseline="0" dirty="0">
                <a:latin typeface="Calibri" panose="020F0502020204030204" pitchFamily="34" charset="0"/>
              </a:rPr>
              <a:t>indica quanto tempo e sforzo sono necessari per sviluppare e manutenere la classe.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baseline="0" dirty="0">
                <a:latin typeface="Calibri" panose="020F0502020204030204" pitchFamily="34" charset="0"/>
              </a:rPr>
              <a:t>DIT: indica la profondità dell’albero di ereditarietà, la distanza massima di un nodo dalla radice dell’albero rappresentante la struttura ereditaria.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baseline="0" dirty="0">
                <a:latin typeface="Calibri" panose="020F0502020204030204" pitchFamily="34" charset="0"/>
              </a:rPr>
              <a:t>FANIN &amp; FANOUT: misurano le dipendenze in ingresso (IN) e in uscita (OUT).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</a:pPr>
            <a:r>
              <a:rPr lang="it-IT" sz="1800" b="0" i="0" u="none" strike="noStrike" baseline="0" dirty="0">
                <a:latin typeface="Calibri" panose="020F0502020204030204" pitchFamily="34" charset="0"/>
              </a:rPr>
              <a:t>           Fanin=quante classi richiamano la classe 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baseline="0" dirty="0">
                <a:latin typeface="Calibri" panose="020F0502020204030204" pitchFamily="34" charset="0"/>
              </a:rPr>
              <a:t>           </a:t>
            </a:r>
            <a:r>
              <a:rPr lang="it-IT" sz="1800" b="0" i="0" u="none" strike="noStrike" baseline="0" dirty="0" err="1">
                <a:latin typeface="Calibri" panose="020F0502020204030204" pitchFamily="34" charset="0"/>
              </a:rPr>
              <a:t>Fanout</a:t>
            </a:r>
            <a:r>
              <a:rPr lang="it-IT" sz="1800" b="0" i="0" u="none" strike="noStrike" baseline="0" dirty="0">
                <a:latin typeface="Calibri" panose="020F0502020204030204" pitchFamily="34" charset="0"/>
              </a:rPr>
              <a:t>=quante classi vengono richiamate dalla classe X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baseline="0" dirty="0">
                <a:latin typeface="Calibri" panose="020F0502020204030204" pitchFamily="34" charset="0"/>
              </a:rPr>
              <a:t>CBO: indica l’accoppiamento di una classe con le altre appartenenti alla struttura interna dell’applicazione.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baseline="0" dirty="0">
                <a:latin typeface="Calibri" panose="020F0502020204030204" pitchFamily="34" charset="0"/>
              </a:rPr>
              <a:t>RFC: indica il numero di elementi dell’insieme di metodi che possono essere chiamati in base ad una chiamata di un metodo specifico.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0" i="0" u="none" strike="noStrike" baseline="0" dirty="0">
                <a:latin typeface="Calibri" panose="020F0502020204030204" pitchFamily="34" charset="0"/>
              </a:rPr>
              <a:t>LCOM: indica carenza di coesione tra le classi. Un valore altro di LCOM aumenta la complessità, non promuove l’incapsulamento, e implica che le classi dovrebbero essere divise in sottoclassi.</a:t>
            </a:r>
          </a:p>
        </p:txBody>
      </p:sp>
    </p:spTree>
    <p:extLst>
      <p:ext uri="{BB962C8B-B14F-4D97-AF65-F5344CB8AC3E}">
        <p14:creationId xmlns:p14="http://schemas.microsoft.com/office/powerpoint/2010/main" val="2127875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Francesco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802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Effetti del refactoring su SATD e metriche di qualità </a:t>
            </a:r>
            <a:r>
              <a:rPr lang="it-IT" dirty="0" err="1"/>
              <a:t>Stroggylos</a:t>
            </a:r>
            <a:r>
              <a:rPr lang="it-IT" dirty="0"/>
              <a:t> e </a:t>
            </a:r>
            <a:r>
              <a:rPr lang="it-IT" dirty="0" err="1"/>
              <a:t>Spinellis</a:t>
            </a:r>
            <a:r>
              <a:rPr lang="it-IT" dirty="0"/>
              <a:t> (2007) hanno esaminato se le metriche del software sono influenzate dalle attività di refactoring degli sviluppatori. I risultati hanno indicato un significativo peggioramento di alcune metriche. In particolare, sembra che il refactoring abbia causato un aumento di metriche come LCOM e RFC.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i risultati del precedente lavoro di Zampetti et al. (2017), in cui le metriche del codice sorgente sono state utilizzate per prevedere dove il SATD dovrebbe essere ammesso, e in cui le metriche relative alla lunghezza e alla complessità del codice sono state considerate buoni </a:t>
            </a:r>
            <a:r>
              <a:rPr lang="it-IT" dirty="0" err="1"/>
              <a:t>predittori</a:t>
            </a:r>
            <a:r>
              <a:rPr lang="it-IT" dirty="0"/>
              <a:t> per l'ammissione del TD</a:t>
            </a:r>
          </a:p>
        </p:txBody>
      </p:sp>
    </p:spTree>
    <p:extLst>
      <p:ext uri="{BB962C8B-B14F-4D97-AF65-F5344CB8AC3E}">
        <p14:creationId xmlns:p14="http://schemas.microsoft.com/office/powerpoint/2010/main" val="1194393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Tutte le classi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614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072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286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04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61b7637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61b7637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Roberto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6914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914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405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734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numero di commit è quello riportato dalla professoressa al momento della scelta dei progetti su </a:t>
            </a:r>
            <a:r>
              <a:rPr lang="it-IT" dirty="0" err="1"/>
              <a:t>classroom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10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09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079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291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234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69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Roberto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987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60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67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827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80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034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092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90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3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51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Rob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8034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Donato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224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292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958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396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045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036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2463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34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0105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339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1655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661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4706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2812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4978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881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5548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4304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583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8501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2680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0243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3934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2132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356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1155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5298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6240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4147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16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06696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1927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7791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7277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1264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5432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WMC da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36285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WMC da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8958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WMC da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60045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1987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d7b66de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</a:rPr>
              <a:t>: Philip John Roman &lt;33231208+PhilipRoman@users.noreply.github.com&gt;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>
                <a:solidFill>
                  <a:schemeClr val="lt1"/>
                </a:solidFill>
                <a:latin typeface="Titillium Web Light"/>
              </a:rPr>
              <a:t>2018-11-15 08:02:30 +0200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75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93504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0310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17831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5700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204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6153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9821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0115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9892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7528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4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6510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2447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4603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9681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87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896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819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9913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4502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04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97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737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marL="914400" lvl="1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sz="9600" b="1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952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69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82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992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0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002E99"/>
            </a:gs>
            <a:gs pos="14000">
              <a:srgbClr val="7DFFB1"/>
            </a:gs>
            <a:gs pos="12000">
              <a:srgbClr val="00AAC6"/>
            </a:gs>
            <a:gs pos="13000">
              <a:srgbClr val="0037B3"/>
            </a:gs>
            <a:gs pos="74000">
              <a:srgbClr val="00001A"/>
            </a:gs>
          </a:gsLst>
          <a:lin ang="13500032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23707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</p:sldLayoutIdLst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0.png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mailto:shenglicao2@gmail.com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002E99"/>
            </a:gs>
            <a:gs pos="0">
              <a:srgbClr val="7DFFB1"/>
            </a:gs>
            <a:gs pos="3000">
              <a:srgbClr val="00AAC6"/>
            </a:gs>
            <a:gs pos="27970">
              <a:srgbClr val="2E7AA2"/>
            </a:gs>
            <a:gs pos="19000">
              <a:srgbClr val="0037B3"/>
            </a:gs>
            <a:gs pos="73000">
              <a:srgbClr val="00001A"/>
            </a:gs>
          </a:gsLst>
          <a:lin ang="13500032" scaled="0"/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7;p12">
            <a:extLst>
              <a:ext uri="{FF2B5EF4-FFF2-40B4-BE49-F238E27FC236}">
                <a16:creationId xmlns:a16="http://schemas.microsoft.com/office/drawing/2014/main" id="{873466E7-ED21-CF49-39DB-A12C2920623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6002" y="507842"/>
            <a:ext cx="6759265" cy="10132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US" sz="3600" b="1" i="0" u="none" strike="noStrike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tserrat-Bold"/>
              </a:rPr>
              <a:t>Quantitative and qualitative analysis of </a:t>
            </a:r>
            <a:r>
              <a:rPr lang="en-US" sz="3600" b="1" i="0" strike="noStrike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tserrat-Bold"/>
              </a:rPr>
              <a:t>open source </a:t>
            </a:r>
            <a:r>
              <a:rPr lang="en-US" sz="3600" b="1" i="0" u="none" strike="noStrike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ntserrat-Bold"/>
              </a:rPr>
              <a:t>systems</a:t>
            </a:r>
            <a:endParaRPr lang="en-US" sz="115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FA4C3-F5C0-3483-D616-D7E13BE4472D}"/>
              </a:ext>
            </a:extLst>
          </p:cNvPr>
          <p:cNvSpPr txBox="1"/>
          <p:nvPr/>
        </p:nvSpPr>
        <p:spPr>
          <a:xfrm>
            <a:off x="280103" y="2785454"/>
            <a:ext cx="83968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b="1" i="0" u="none" strike="noStrike" spc="50" baseline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ontserrat-Medium"/>
              </a:rPr>
              <a:t>Corso di Evoluzione e Qualità del Software</a:t>
            </a:r>
          </a:p>
          <a:p>
            <a:pPr algn="l"/>
            <a:endParaRPr lang="it-IT" sz="1800" b="1" i="0" u="none" strike="noStrike" spc="50" baseline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ontserrat-Medium"/>
            </a:endParaRPr>
          </a:p>
          <a:p>
            <a:pPr algn="l"/>
            <a:r>
              <a:rPr lang="it-IT" b="1" i="0" u="none" strike="noStrike" spc="50" baseline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ontserrat-Medium"/>
              </a:rPr>
              <a:t>Prof.ssa</a:t>
            </a:r>
          </a:p>
          <a:p>
            <a:pPr algn="l"/>
            <a:r>
              <a:rPr lang="it-IT" sz="1400" b="0" i="0" u="none" strike="noStrike" baseline="0">
                <a:solidFill>
                  <a:schemeClr val="bg1">
                    <a:lumMod val="95000"/>
                  </a:schemeClr>
                </a:solidFill>
                <a:latin typeface="Montserrat-Medium"/>
              </a:rPr>
              <a:t>Lerina Aversano</a:t>
            </a:r>
            <a:endParaRPr lang="it-IT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87E4F-E330-AE30-4456-8467F936912E}"/>
              </a:ext>
            </a:extLst>
          </p:cNvPr>
          <p:cNvSpPr txBox="1"/>
          <p:nvPr/>
        </p:nvSpPr>
        <p:spPr>
          <a:xfrm>
            <a:off x="2652823" y="3308493"/>
            <a:ext cx="38383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50" b="1" i="0" u="none" strike="noStrike" spc="50" baseline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ontserrat-Medium"/>
              </a:rPr>
              <a:t>Studenti</a:t>
            </a:r>
          </a:p>
          <a:p>
            <a:pPr algn="l"/>
            <a:r>
              <a:rPr lang="it-IT" sz="1250">
                <a:solidFill>
                  <a:schemeClr val="bg1">
                    <a:lumMod val="95000"/>
                  </a:schemeClr>
                </a:solidFill>
                <a:latin typeface="Montserrat-Medium"/>
              </a:rPr>
              <a:t>Francesco Pio Briuolo	399000544</a:t>
            </a:r>
            <a:endParaRPr lang="it-IT" sz="1250" b="0" i="0" u="none" strike="noStrike" baseline="0">
              <a:solidFill>
                <a:schemeClr val="bg1">
                  <a:lumMod val="95000"/>
                </a:schemeClr>
              </a:solidFill>
              <a:latin typeface="Montserrat-Medium"/>
            </a:endParaRPr>
          </a:p>
          <a:p>
            <a:pPr algn="l"/>
            <a:r>
              <a:rPr lang="it-IT" sz="1250" b="0" i="0" u="none" strike="noStrike" baseline="0">
                <a:solidFill>
                  <a:schemeClr val="bg1">
                    <a:lumMod val="95000"/>
                  </a:schemeClr>
                </a:solidFill>
                <a:latin typeface="Montserrat-Medium"/>
              </a:rPr>
              <a:t>Donato D’Alessandro 	399000513</a:t>
            </a:r>
          </a:p>
          <a:p>
            <a:pPr algn="l"/>
            <a:r>
              <a:rPr lang="it-IT" sz="1250" b="0" i="0" u="none" strike="noStrike" baseline="0">
                <a:solidFill>
                  <a:schemeClr val="bg1">
                    <a:lumMod val="95000"/>
                  </a:schemeClr>
                </a:solidFill>
                <a:latin typeface="Montserrat-Medium"/>
              </a:rPr>
              <a:t>Roberto Vitiello	</a:t>
            </a:r>
            <a:r>
              <a:rPr lang="it-IT" sz="1250">
                <a:solidFill>
                  <a:schemeClr val="bg1">
                    <a:lumMod val="95000"/>
                  </a:schemeClr>
                </a:solidFill>
                <a:latin typeface="Montserrat-Medium"/>
              </a:rPr>
              <a:t>399000527</a:t>
            </a:r>
            <a:endParaRPr lang="it-IT" sz="1250" b="0" i="0" u="none" strike="noStrike" baseline="0">
              <a:solidFill>
                <a:schemeClr val="bg1">
                  <a:lumMod val="95000"/>
                </a:schemeClr>
              </a:solidFill>
              <a:latin typeface="Montserrat-Medium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9AC84-9417-093C-E6D4-8F5645284901}"/>
              </a:ext>
            </a:extLst>
          </p:cNvPr>
          <p:cNvGrpSpPr>
            <a:grpSpLocks/>
          </p:cNvGrpSpPr>
          <p:nvPr/>
        </p:nvGrpSpPr>
        <p:grpSpPr bwMode="auto">
          <a:xfrm>
            <a:off x="6641444" y="921233"/>
            <a:ext cx="2350156" cy="2873625"/>
            <a:chOff x="0" y="0"/>
            <a:chExt cx="4056" cy="4678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BDD8047D-1D5C-6B50-0CD2-3735225E0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56" cy="4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04F37E2E-E715-BE3B-3F5D-DF19931A9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" y="231"/>
              <a:ext cx="3409" cy="3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002E99"/>
            </a:gs>
            <a:gs pos="14000">
              <a:srgbClr val="7DFFB1"/>
            </a:gs>
            <a:gs pos="12000">
              <a:srgbClr val="00AAC6"/>
            </a:gs>
            <a:gs pos="68000">
              <a:srgbClr val="0037B3"/>
            </a:gs>
            <a:gs pos="93000">
              <a:srgbClr val="00001A"/>
            </a:gs>
          </a:gsLst>
          <a:lin ang="13500032" scaled="0"/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ow to Use Git and GitHub – Version Control Basics for Beginners">
            <a:extLst>
              <a:ext uri="{FF2B5EF4-FFF2-40B4-BE49-F238E27FC236}">
                <a16:creationId xmlns:a16="http://schemas.microsoft.com/office/drawing/2014/main" id="{2352B0A0-0C43-F146-1AD1-7C64EEAC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18935" r="47434" b="23368"/>
          <a:stretch/>
        </p:blipFill>
        <p:spPr bwMode="auto">
          <a:xfrm>
            <a:off x="379142" y="229426"/>
            <a:ext cx="1003610" cy="69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- Wikiversity">
            <a:extLst>
              <a:ext uri="{FF2B5EF4-FFF2-40B4-BE49-F238E27FC236}">
                <a16:creationId xmlns:a16="http://schemas.microsoft.com/office/drawing/2014/main" id="{AEF38026-8734-9895-B0CC-227B18AA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36" y="1839789"/>
            <a:ext cx="557947" cy="55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A5A6BC5-9BE1-139E-CD5B-8BA459A8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32" y="1938296"/>
            <a:ext cx="761471" cy="76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os'è Java e a cosa serve">
            <a:extLst>
              <a:ext uri="{FF2B5EF4-FFF2-40B4-BE49-F238E27FC236}">
                <a16:creationId xmlns:a16="http://schemas.microsoft.com/office/drawing/2014/main" id="{7136A960-BCA6-4DC8-FF61-EAC0582E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68" y="1522105"/>
            <a:ext cx="468091" cy="63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SonarQube: un valido strumento di analisi statica del codice - Intré">
            <a:extLst>
              <a:ext uri="{FF2B5EF4-FFF2-40B4-BE49-F238E27FC236}">
                <a16:creationId xmlns:a16="http://schemas.microsoft.com/office/drawing/2014/main" id="{C7E97C0D-D5A5-3521-83E0-EACF4525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03" y="3815231"/>
            <a:ext cx="1500082" cy="46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E85F23-8D28-F2E5-C57C-029B1A11ECC2}"/>
              </a:ext>
            </a:extLst>
          </p:cNvPr>
          <p:cNvCxnSpPr>
            <a:cxnSpLocks/>
          </p:cNvCxnSpPr>
          <p:nvPr/>
        </p:nvCxnSpPr>
        <p:spPr>
          <a:xfrm>
            <a:off x="887904" y="1073827"/>
            <a:ext cx="0" cy="618192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C60CC5-D725-1A4E-36D5-005A7168BDD8}"/>
              </a:ext>
            </a:extLst>
          </p:cNvPr>
          <p:cNvCxnSpPr>
            <a:cxnSpLocks/>
          </p:cNvCxnSpPr>
          <p:nvPr/>
        </p:nvCxnSpPr>
        <p:spPr>
          <a:xfrm flipV="1">
            <a:off x="1264061" y="2143267"/>
            <a:ext cx="1267717" cy="12776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5C2429-C1C3-99B2-E125-384CBE9E150D}"/>
              </a:ext>
            </a:extLst>
          </p:cNvPr>
          <p:cNvSpPr txBox="1"/>
          <p:nvPr/>
        </p:nvSpPr>
        <p:spPr>
          <a:xfrm>
            <a:off x="1594820" y="1758034"/>
            <a:ext cx="5918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err="1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git</a:t>
            </a:r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 log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D003CF-828B-6631-A0CE-A5E5FD8CD09A}"/>
              </a:ext>
            </a:extLst>
          </p:cNvPr>
          <p:cNvSpPr txBox="1"/>
          <p:nvPr/>
        </p:nvSpPr>
        <p:spPr>
          <a:xfrm>
            <a:off x="81000" y="1152899"/>
            <a:ext cx="747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err="1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git</a:t>
            </a:r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 clone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A18E1B-9CC0-87A4-9530-D88A8516E310}"/>
              </a:ext>
            </a:extLst>
          </p:cNvPr>
          <p:cNvSpPr txBox="1"/>
          <p:nvPr/>
        </p:nvSpPr>
        <p:spPr>
          <a:xfrm>
            <a:off x="2431554" y="1621665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Project Log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77A03-CF33-14EF-F3D9-B811521AEEC1}"/>
              </a:ext>
            </a:extLst>
          </p:cNvPr>
          <p:cNvSpPr txBox="1"/>
          <p:nvPr/>
        </p:nvSpPr>
        <p:spPr>
          <a:xfrm>
            <a:off x="333803" y="2484048"/>
            <a:ext cx="1063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Project Clone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A70C48-5134-4B78-08F4-C0EB9F2701E2}"/>
              </a:ext>
            </a:extLst>
          </p:cNvPr>
          <p:cNvCxnSpPr>
            <a:cxnSpLocks/>
          </p:cNvCxnSpPr>
          <p:nvPr/>
        </p:nvCxnSpPr>
        <p:spPr>
          <a:xfrm>
            <a:off x="3249343" y="2170909"/>
            <a:ext cx="65276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A65F2B-C139-79E9-6062-13D26F440D5B}"/>
              </a:ext>
            </a:extLst>
          </p:cNvPr>
          <p:cNvCxnSpPr>
            <a:cxnSpLocks/>
          </p:cNvCxnSpPr>
          <p:nvPr/>
        </p:nvCxnSpPr>
        <p:spPr>
          <a:xfrm>
            <a:off x="4940511" y="2228377"/>
            <a:ext cx="1005022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27BE1B-E573-7453-CC37-26C4A5A5041C}"/>
              </a:ext>
            </a:extLst>
          </p:cNvPr>
          <p:cNvCxnSpPr>
            <a:cxnSpLocks/>
          </p:cNvCxnSpPr>
          <p:nvPr/>
        </p:nvCxnSpPr>
        <p:spPr>
          <a:xfrm>
            <a:off x="1985523" y="4082231"/>
            <a:ext cx="1091029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D251D2-E337-0247-8663-11D80CBA09F3}"/>
              </a:ext>
            </a:extLst>
          </p:cNvPr>
          <p:cNvCxnSpPr>
            <a:cxnSpLocks/>
          </p:cNvCxnSpPr>
          <p:nvPr/>
        </p:nvCxnSpPr>
        <p:spPr>
          <a:xfrm>
            <a:off x="6801023" y="2170909"/>
            <a:ext cx="1223601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54E2213-3B1A-8450-A59D-841512D888A9}"/>
              </a:ext>
            </a:extLst>
          </p:cNvPr>
          <p:cNvSpPr txBox="1"/>
          <p:nvPr/>
        </p:nvSpPr>
        <p:spPr>
          <a:xfrm>
            <a:off x="4056532" y="158889"/>
            <a:ext cx="6238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diff.txt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610548-81AF-7ACD-E622-AF08B6A12B62}"/>
              </a:ext>
            </a:extLst>
          </p:cNvPr>
          <p:cNvSpPr txBox="1"/>
          <p:nvPr/>
        </p:nvSpPr>
        <p:spPr>
          <a:xfrm>
            <a:off x="6220397" y="2315771"/>
            <a:ext cx="3754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56E344-83CE-037B-1915-53F2D4812BBE}"/>
              </a:ext>
            </a:extLst>
          </p:cNvPr>
          <p:cNvSpPr txBox="1"/>
          <p:nvPr/>
        </p:nvSpPr>
        <p:spPr>
          <a:xfrm>
            <a:off x="7794568" y="1431137"/>
            <a:ext cx="14196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CommitProject.csv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4BAE608-FCD3-94E4-54DC-2AC6A81CCA67}"/>
              </a:ext>
            </a:extLst>
          </p:cNvPr>
          <p:cNvSpPr/>
          <p:nvPr/>
        </p:nvSpPr>
        <p:spPr>
          <a:xfrm>
            <a:off x="1106122" y="1096485"/>
            <a:ext cx="448005" cy="38594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D5044E2-D130-9684-1B9D-36415AD363E3}"/>
              </a:ext>
            </a:extLst>
          </p:cNvPr>
          <p:cNvSpPr/>
          <p:nvPr/>
        </p:nvSpPr>
        <p:spPr>
          <a:xfrm>
            <a:off x="1449914" y="2699767"/>
            <a:ext cx="448005" cy="38594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44E6C30-26B9-137C-E758-41665D66F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021" y="2011950"/>
            <a:ext cx="353599" cy="43285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6C9EF15-C9D0-7A88-4E87-678ECFF37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401" y="513779"/>
            <a:ext cx="353599" cy="43285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35E9AC3-EB6E-1643-2298-2881C13E15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206" y="1862762"/>
            <a:ext cx="353599" cy="432854"/>
          </a:xfrm>
          <a:prstGeom prst="rect">
            <a:avLst/>
          </a:prstGeom>
        </p:spPr>
      </p:pic>
      <p:grpSp>
        <p:nvGrpSpPr>
          <p:cNvPr id="62" name="Google Shape;850;p46">
            <a:extLst>
              <a:ext uri="{FF2B5EF4-FFF2-40B4-BE49-F238E27FC236}">
                <a16:creationId xmlns:a16="http://schemas.microsoft.com/office/drawing/2014/main" id="{38645F98-2077-F955-4E5B-BEBEA84FED39}"/>
              </a:ext>
            </a:extLst>
          </p:cNvPr>
          <p:cNvGrpSpPr/>
          <p:nvPr/>
        </p:nvGrpSpPr>
        <p:grpSpPr>
          <a:xfrm>
            <a:off x="3466593" y="3824899"/>
            <a:ext cx="625086" cy="514664"/>
            <a:chOff x="5292575" y="3681900"/>
            <a:chExt cx="420150" cy="373275"/>
          </a:xfrm>
        </p:grpSpPr>
        <p:sp>
          <p:nvSpPr>
            <p:cNvPr id="63" name="Google Shape;851;p46">
              <a:extLst>
                <a:ext uri="{FF2B5EF4-FFF2-40B4-BE49-F238E27FC236}">
                  <a16:creationId xmlns:a16="http://schemas.microsoft.com/office/drawing/2014/main" id="{1B6CC0E4-921C-114F-2FBC-A35D8E204F19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2;p46">
              <a:extLst>
                <a:ext uri="{FF2B5EF4-FFF2-40B4-BE49-F238E27FC236}">
                  <a16:creationId xmlns:a16="http://schemas.microsoft.com/office/drawing/2014/main" id="{2D1561B2-A57C-8573-C769-75A5BEBBE4C5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3;p46">
              <a:extLst>
                <a:ext uri="{FF2B5EF4-FFF2-40B4-BE49-F238E27FC236}">
                  <a16:creationId xmlns:a16="http://schemas.microsoft.com/office/drawing/2014/main" id="{E2FCCDF2-7F58-8741-28B5-0213D2AC94B7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4;p46">
              <a:extLst>
                <a:ext uri="{FF2B5EF4-FFF2-40B4-BE49-F238E27FC236}">
                  <a16:creationId xmlns:a16="http://schemas.microsoft.com/office/drawing/2014/main" id="{75DD114B-1E72-31A1-44D8-1BEAEDAC1DDB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5;p46">
              <a:extLst>
                <a:ext uri="{FF2B5EF4-FFF2-40B4-BE49-F238E27FC236}">
                  <a16:creationId xmlns:a16="http://schemas.microsoft.com/office/drawing/2014/main" id="{ABB1573D-92F5-F94E-B26C-6B8E553682DC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56;p46">
              <a:extLst>
                <a:ext uri="{FF2B5EF4-FFF2-40B4-BE49-F238E27FC236}">
                  <a16:creationId xmlns:a16="http://schemas.microsoft.com/office/drawing/2014/main" id="{1D785B79-5BD5-6975-D438-D48AF1BB3FD2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57;p46">
              <a:extLst>
                <a:ext uri="{FF2B5EF4-FFF2-40B4-BE49-F238E27FC236}">
                  <a16:creationId xmlns:a16="http://schemas.microsoft.com/office/drawing/2014/main" id="{F5925E1C-2A02-16EB-59A5-87E1BE0E9632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EA868B9B-A25B-A1F8-B2FD-70EC362C5B64}"/>
              </a:ext>
            </a:extLst>
          </p:cNvPr>
          <p:cNvSpPr txBox="1"/>
          <p:nvPr/>
        </p:nvSpPr>
        <p:spPr>
          <a:xfrm>
            <a:off x="3177687" y="3407091"/>
            <a:ext cx="14196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localhost:9000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44828F-FBAD-9DC4-D432-0CF69E973665}"/>
              </a:ext>
            </a:extLst>
          </p:cNvPr>
          <p:cNvCxnSpPr>
            <a:cxnSpLocks/>
          </p:cNvCxnSpPr>
          <p:nvPr/>
        </p:nvCxnSpPr>
        <p:spPr>
          <a:xfrm flipV="1">
            <a:off x="4368476" y="1152899"/>
            <a:ext cx="0" cy="634364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25516BB-73D3-C1A6-73CE-04A92A936D15}"/>
              </a:ext>
            </a:extLst>
          </p:cNvPr>
          <p:cNvCxnSpPr>
            <a:cxnSpLocks/>
          </p:cNvCxnSpPr>
          <p:nvPr/>
        </p:nvCxnSpPr>
        <p:spPr>
          <a:xfrm>
            <a:off x="887904" y="2924442"/>
            <a:ext cx="0" cy="671615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29">
            <a:extLst>
              <a:ext uri="{FF2B5EF4-FFF2-40B4-BE49-F238E27FC236}">
                <a16:creationId xmlns:a16="http://schemas.microsoft.com/office/drawing/2014/main" id="{FD976803-5200-21CE-8A27-BBDD9567FE0A}"/>
              </a:ext>
            </a:extLst>
          </p:cNvPr>
          <p:cNvSpPr txBox="1"/>
          <p:nvPr/>
        </p:nvSpPr>
        <p:spPr>
          <a:xfrm>
            <a:off x="4419388" y="1356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err="1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git</a:t>
            </a:r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 diff</a:t>
            </a:r>
          </a:p>
        </p:txBody>
      </p:sp>
      <p:sp>
        <p:nvSpPr>
          <p:cNvPr id="4" name="Oval 50">
            <a:extLst>
              <a:ext uri="{FF2B5EF4-FFF2-40B4-BE49-F238E27FC236}">
                <a16:creationId xmlns:a16="http://schemas.microsoft.com/office/drawing/2014/main" id="{B6B8114D-5585-34D5-2531-673AFF7F8FA2}"/>
              </a:ext>
            </a:extLst>
          </p:cNvPr>
          <p:cNvSpPr/>
          <p:nvPr/>
        </p:nvSpPr>
        <p:spPr>
          <a:xfrm>
            <a:off x="3597033" y="1431137"/>
            <a:ext cx="448005" cy="38594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5" name="Oval 50">
            <a:extLst>
              <a:ext uri="{FF2B5EF4-FFF2-40B4-BE49-F238E27FC236}">
                <a16:creationId xmlns:a16="http://schemas.microsoft.com/office/drawing/2014/main" id="{CD4A5EE5-77F9-F540-437E-F86049D97BB5}"/>
              </a:ext>
            </a:extLst>
          </p:cNvPr>
          <p:cNvSpPr/>
          <p:nvPr/>
        </p:nvSpPr>
        <p:spPr>
          <a:xfrm>
            <a:off x="5200217" y="1685053"/>
            <a:ext cx="448005" cy="38594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7" name="Oval 50">
            <a:extLst>
              <a:ext uri="{FF2B5EF4-FFF2-40B4-BE49-F238E27FC236}">
                <a16:creationId xmlns:a16="http://schemas.microsoft.com/office/drawing/2014/main" id="{1F0CA075-8DD9-7AE9-57DA-1F437C2D412F}"/>
              </a:ext>
            </a:extLst>
          </p:cNvPr>
          <p:cNvSpPr/>
          <p:nvPr/>
        </p:nvSpPr>
        <p:spPr>
          <a:xfrm>
            <a:off x="2318705" y="3580829"/>
            <a:ext cx="448005" cy="38594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3" name="Oval 50">
            <a:extLst>
              <a:ext uri="{FF2B5EF4-FFF2-40B4-BE49-F238E27FC236}">
                <a16:creationId xmlns:a16="http://schemas.microsoft.com/office/drawing/2014/main" id="{3C374856-FDEC-43F3-575D-4CACD28A9568}"/>
              </a:ext>
            </a:extLst>
          </p:cNvPr>
          <p:cNvSpPr/>
          <p:nvPr/>
        </p:nvSpPr>
        <p:spPr>
          <a:xfrm>
            <a:off x="7085236" y="1621665"/>
            <a:ext cx="448005" cy="38594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626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BC2489-232F-5C4C-CA59-37F480674862}"/>
              </a:ext>
            </a:extLst>
          </p:cNvPr>
          <p:cNvSpPr txBox="1"/>
          <p:nvPr/>
        </p:nvSpPr>
        <p:spPr>
          <a:xfrm>
            <a:off x="258274" y="874455"/>
            <a:ext cx="1465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CommitProject.csv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396A98-2300-130E-C20D-30845285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017" y="1170765"/>
            <a:ext cx="557096" cy="55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pandas - NumFOCUS">
            <a:extLst>
              <a:ext uri="{FF2B5EF4-FFF2-40B4-BE49-F238E27FC236}">
                <a16:creationId xmlns:a16="http://schemas.microsoft.com/office/drawing/2014/main" id="{04A5799B-0F37-5C6E-E135-B8FE96E7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739" y="104695"/>
            <a:ext cx="896718" cy="8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736F1BC-373D-375A-92F1-1ECADF9FE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8974" y="4341134"/>
            <a:ext cx="1994363" cy="47864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E8F42-4364-5726-C580-FDA799B2C3BA}"/>
              </a:ext>
            </a:extLst>
          </p:cNvPr>
          <p:cNvCxnSpPr>
            <a:cxnSpLocks/>
          </p:cNvCxnSpPr>
          <p:nvPr/>
        </p:nvCxnSpPr>
        <p:spPr>
          <a:xfrm>
            <a:off x="1461544" y="1506333"/>
            <a:ext cx="1401751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87D5B2-BBAE-B29A-F066-F0B5EEF8E9F6}"/>
              </a:ext>
            </a:extLst>
          </p:cNvPr>
          <p:cNvCxnSpPr>
            <a:cxnSpLocks/>
          </p:cNvCxnSpPr>
          <p:nvPr/>
        </p:nvCxnSpPr>
        <p:spPr>
          <a:xfrm>
            <a:off x="3887066" y="1506333"/>
            <a:ext cx="936839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B4AE22-AA0F-CB6A-D482-2C9E870C4FB1}"/>
              </a:ext>
            </a:extLst>
          </p:cNvPr>
          <p:cNvCxnSpPr>
            <a:cxnSpLocks/>
          </p:cNvCxnSpPr>
          <p:nvPr/>
        </p:nvCxnSpPr>
        <p:spPr>
          <a:xfrm>
            <a:off x="5623862" y="1634067"/>
            <a:ext cx="980138" cy="1818999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E57BA6-5552-B779-FFC9-3C7F8985A2CA}"/>
              </a:ext>
            </a:extLst>
          </p:cNvPr>
          <p:cNvCxnSpPr>
            <a:cxnSpLocks/>
          </p:cNvCxnSpPr>
          <p:nvPr/>
        </p:nvCxnSpPr>
        <p:spPr>
          <a:xfrm>
            <a:off x="5613400" y="1543882"/>
            <a:ext cx="1066484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Immagine 2">
            <a:extLst>
              <a:ext uri="{FF2B5EF4-FFF2-40B4-BE49-F238E27FC236}">
                <a16:creationId xmlns:a16="http://schemas.microsoft.com/office/drawing/2014/main" id="{AA050596-237C-679C-DC79-31B522FF9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128" y="3381868"/>
            <a:ext cx="1799547" cy="8892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A8520A-5852-7D83-8D4E-E18257C30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128" y="1102578"/>
            <a:ext cx="1683939" cy="12629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80BE43-A394-7A88-ED6E-E0DB81C10ADA}"/>
              </a:ext>
            </a:extLst>
          </p:cNvPr>
          <p:cNvSpPr txBox="1"/>
          <p:nvPr/>
        </p:nvSpPr>
        <p:spPr>
          <a:xfrm>
            <a:off x="4647000" y="874455"/>
            <a:ext cx="1373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err="1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finalDataframe</a:t>
            </a:r>
            <a:endParaRPr lang="it-IT" sz="1050">
              <a:solidFill>
                <a:schemeClr val="bg1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3B2E93-37EE-6C0B-4EC4-C5BC67049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223" y="1295007"/>
            <a:ext cx="353599" cy="4328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7A1515-9D4E-4ADE-B29F-DD2783893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6699" y="1264803"/>
            <a:ext cx="353599" cy="432854"/>
          </a:xfrm>
          <a:prstGeom prst="rect">
            <a:avLst/>
          </a:prstGeom>
        </p:spPr>
      </p:pic>
      <p:grpSp>
        <p:nvGrpSpPr>
          <p:cNvPr id="35" name="Google Shape;850;p46">
            <a:extLst>
              <a:ext uri="{FF2B5EF4-FFF2-40B4-BE49-F238E27FC236}">
                <a16:creationId xmlns:a16="http://schemas.microsoft.com/office/drawing/2014/main" id="{66F001E0-41E4-B44F-69A0-499B0BC31B07}"/>
              </a:ext>
            </a:extLst>
          </p:cNvPr>
          <p:cNvGrpSpPr/>
          <p:nvPr/>
        </p:nvGrpSpPr>
        <p:grpSpPr>
          <a:xfrm>
            <a:off x="3102027" y="3756407"/>
            <a:ext cx="625086" cy="514664"/>
            <a:chOff x="5292575" y="3681900"/>
            <a:chExt cx="420150" cy="373275"/>
          </a:xfrm>
        </p:grpSpPr>
        <p:sp>
          <p:nvSpPr>
            <p:cNvPr id="40" name="Google Shape;851;p46">
              <a:extLst>
                <a:ext uri="{FF2B5EF4-FFF2-40B4-BE49-F238E27FC236}">
                  <a16:creationId xmlns:a16="http://schemas.microsoft.com/office/drawing/2014/main" id="{49E7A0ED-782D-CF5E-C9E5-C259560AD063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52;p46">
              <a:extLst>
                <a:ext uri="{FF2B5EF4-FFF2-40B4-BE49-F238E27FC236}">
                  <a16:creationId xmlns:a16="http://schemas.microsoft.com/office/drawing/2014/main" id="{37C0A8A3-F18D-CA50-DCA9-E823FA8C51B4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3;p46">
              <a:extLst>
                <a:ext uri="{FF2B5EF4-FFF2-40B4-BE49-F238E27FC236}">
                  <a16:creationId xmlns:a16="http://schemas.microsoft.com/office/drawing/2014/main" id="{E2DF04F2-39A6-F236-445F-80FEC5CBCB84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54;p46">
              <a:extLst>
                <a:ext uri="{FF2B5EF4-FFF2-40B4-BE49-F238E27FC236}">
                  <a16:creationId xmlns:a16="http://schemas.microsoft.com/office/drawing/2014/main" id="{C9A57D51-B050-2DAA-D411-A11DCBFF9080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5;p46">
              <a:extLst>
                <a:ext uri="{FF2B5EF4-FFF2-40B4-BE49-F238E27FC236}">
                  <a16:creationId xmlns:a16="http://schemas.microsoft.com/office/drawing/2014/main" id="{BCB73455-A327-A913-2419-6F90EF54C3BF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6;p46">
              <a:extLst>
                <a:ext uri="{FF2B5EF4-FFF2-40B4-BE49-F238E27FC236}">
                  <a16:creationId xmlns:a16="http://schemas.microsoft.com/office/drawing/2014/main" id="{CDE8FC11-CDDE-A922-89FD-A9C32789E042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7;p46">
              <a:extLst>
                <a:ext uri="{FF2B5EF4-FFF2-40B4-BE49-F238E27FC236}">
                  <a16:creationId xmlns:a16="http://schemas.microsoft.com/office/drawing/2014/main" id="{85B2D796-CF0E-0E63-33DD-A558AC414913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91F00AD-51F9-C31F-4463-09F9A10FB375}"/>
              </a:ext>
            </a:extLst>
          </p:cNvPr>
          <p:cNvSpPr txBox="1"/>
          <p:nvPr/>
        </p:nvSpPr>
        <p:spPr>
          <a:xfrm>
            <a:off x="2813121" y="3408662"/>
            <a:ext cx="14196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localhost:9000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4A22413-F6C3-F573-5E2D-53A03544C077}"/>
              </a:ext>
            </a:extLst>
          </p:cNvPr>
          <p:cNvCxnSpPr>
            <a:cxnSpLocks/>
          </p:cNvCxnSpPr>
          <p:nvPr/>
        </p:nvCxnSpPr>
        <p:spPr>
          <a:xfrm>
            <a:off x="3974495" y="3985931"/>
            <a:ext cx="2629505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Oval 50">
            <a:extLst>
              <a:ext uri="{FF2B5EF4-FFF2-40B4-BE49-F238E27FC236}">
                <a16:creationId xmlns:a16="http://schemas.microsoft.com/office/drawing/2014/main" id="{946D3C1A-5094-5F0B-9FAB-6F70EC95185A}"/>
              </a:ext>
            </a:extLst>
          </p:cNvPr>
          <p:cNvSpPr/>
          <p:nvPr/>
        </p:nvSpPr>
        <p:spPr>
          <a:xfrm>
            <a:off x="2011611" y="854126"/>
            <a:ext cx="448005" cy="38594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6</a:t>
            </a:r>
          </a:p>
        </p:txBody>
      </p:sp>
      <p:sp>
        <p:nvSpPr>
          <p:cNvPr id="3" name="Oval 50">
            <a:extLst>
              <a:ext uri="{FF2B5EF4-FFF2-40B4-BE49-F238E27FC236}">
                <a16:creationId xmlns:a16="http://schemas.microsoft.com/office/drawing/2014/main" id="{097EF687-748B-14AF-1FB0-A608A65D6E51}"/>
              </a:ext>
            </a:extLst>
          </p:cNvPr>
          <p:cNvSpPr/>
          <p:nvPr/>
        </p:nvSpPr>
        <p:spPr>
          <a:xfrm>
            <a:off x="5850025" y="1697657"/>
            <a:ext cx="448005" cy="38594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7</a:t>
            </a:r>
          </a:p>
        </p:txBody>
      </p:sp>
      <p:sp>
        <p:nvSpPr>
          <p:cNvPr id="6" name="Oval 50">
            <a:extLst>
              <a:ext uri="{FF2B5EF4-FFF2-40B4-BE49-F238E27FC236}">
                <a16:creationId xmlns:a16="http://schemas.microsoft.com/office/drawing/2014/main" id="{2FD8B863-1D29-F3D0-0967-6C00BD51F2CA}"/>
              </a:ext>
            </a:extLst>
          </p:cNvPr>
          <p:cNvSpPr/>
          <p:nvPr/>
        </p:nvSpPr>
        <p:spPr>
          <a:xfrm>
            <a:off x="4576806" y="3356564"/>
            <a:ext cx="448005" cy="38594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909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CK METRICS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085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CC00D8-1036-4538-E7FA-7EC97B27D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55" y="1703680"/>
            <a:ext cx="1907299" cy="1136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07224-597C-E0EC-C52B-EC42294AE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660" y="1679102"/>
            <a:ext cx="1907300" cy="1153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5ED22A-6223-7109-BED7-5C6ABED35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545" y="3231350"/>
            <a:ext cx="1932690" cy="1097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6E630D-3FDE-5843-96D6-5AD47A3BE1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840"/>
          <a:stretch/>
        </p:blipFill>
        <p:spPr>
          <a:xfrm>
            <a:off x="3527545" y="3202972"/>
            <a:ext cx="1932690" cy="1121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A1485A-DE2D-5965-848D-B7D5085CE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5996" y="3187424"/>
            <a:ext cx="1907300" cy="11219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BD56AC-2677-D04C-D177-0395E7F4BE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" t="28462" b="-2"/>
          <a:stretch/>
        </p:blipFill>
        <p:spPr>
          <a:xfrm>
            <a:off x="954404" y="1377135"/>
            <a:ext cx="7084695" cy="45719"/>
          </a:xfrm>
          <a:prstGeom prst="rect">
            <a:avLst/>
          </a:prstGeom>
        </p:spPr>
      </p:pic>
      <p:sp>
        <p:nvSpPr>
          <p:cNvPr id="21" name="Google Shape;75;p14">
            <a:extLst>
              <a:ext uri="{FF2B5EF4-FFF2-40B4-BE49-F238E27FC236}">
                <a16:creationId xmlns:a16="http://schemas.microsoft.com/office/drawing/2014/main" id="{768F1895-281A-E92F-B54D-36543851AD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7260" y="310500"/>
            <a:ext cx="5796900" cy="7242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CK METRICS</a:t>
            </a: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D8B4AF-7184-C149-22F3-B8FBC14AEBAC}"/>
              </a:ext>
            </a:extLst>
          </p:cNvPr>
          <p:cNvSpPr/>
          <p:nvPr/>
        </p:nvSpPr>
        <p:spPr>
          <a:xfrm>
            <a:off x="5745996" y="1703680"/>
            <a:ext cx="1907299" cy="115399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</a:rPr>
              <a:t>Fan in &amp; </a:t>
            </a:r>
          </a:p>
          <a:p>
            <a:pPr algn="ctr"/>
            <a:r>
              <a:rPr lang="it-IT" sz="2400" b="1"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</a:rPr>
              <a:t>Fan out</a:t>
            </a:r>
          </a:p>
        </p:txBody>
      </p:sp>
    </p:spTree>
    <p:extLst>
      <p:ext uri="{BB962C8B-B14F-4D97-AF65-F5344CB8AC3E}">
        <p14:creationId xmlns:p14="http://schemas.microsoft.com/office/powerpoint/2010/main" val="11475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DEBT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685800" y="28400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i="1"/>
              <a:t>"not quite right code which we postpone making it right"</a:t>
            </a:r>
            <a:endParaRPr lang="it-IT" i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297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59D8E97-922D-3B6A-8EBC-B8A5ADD1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98" y="729591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olo 2">
            <a:extLst>
              <a:ext uri="{FF2B5EF4-FFF2-40B4-BE49-F238E27FC236}">
                <a16:creationId xmlns:a16="http://schemas.microsoft.com/office/drawing/2014/main" id="{47838FF4-7AAE-8E17-595F-63743D5A7DFD}"/>
              </a:ext>
            </a:extLst>
          </p:cNvPr>
          <p:cNvSpPr txBox="1">
            <a:spLocks/>
          </p:cNvSpPr>
          <p:nvPr/>
        </p:nvSpPr>
        <p:spPr>
          <a:xfrm>
            <a:off x="387802" y="610932"/>
            <a:ext cx="505691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/>
              <a:t>Technical </a:t>
            </a:r>
            <a:r>
              <a:rPr lang="it-IT" err="1"/>
              <a:t>Debt</a:t>
            </a:r>
            <a:endParaRPr lang="it-IT"/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3EBECD79-6EAC-B7AB-7B3C-9FD73CBE86D8}"/>
              </a:ext>
            </a:extLst>
          </p:cNvPr>
          <p:cNvSpPr txBox="1"/>
          <p:nvPr/>
        </p:nvSpPr>
        <p:spPr>
          <a:xfrm>
            <a:off x="317604" y="1139495"/>
            <a:ext cx="505691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Ai fini del nostro studio una valida analisi è quella relativa al Technical </a:t>
            </a:r>
            <a:r>
              <a:rPr lang="it-IT" err="1">
                <a:solidFill>
                  <a:schemeClr val="bg1"/>
                </a:solidFill>
              </a:rPr>
              <a:t>Debt</a:t>
            </a:r>
            <a:r>
              <a:rPr lang="it-IT">
                <a:solidFill>
                  <a:schemeClr val="bg1"/>
                </a:solidFill>
              </a:rPr>
              <a:t>: l</a:t>
            </a:r>
            <a:r>
              <a:rPr lang="en">
                <a:solidFill>
                  <a:schemeClr val="bg1"/>
                </a:solidFill>
              </a:rPr>
              <a:t>a </a:t>
            </a:r>
            <a:r>
              <a:rPr lang="en" err="1">
                <a:solidFill>
                  <a:schemeClr val="bg1"/>
                </a:solidFill>
              </a:rPr>
              <a:t>differenza</a:t>
            </a:r>
            <a:r>
              <a:rPr lang="en">
                <a:solidFill>
                  <a:schemeClr val="bg1"/>
                </a:solidFill>
              </a:rPr>
              <a:t> </a:t>
            </a:r>
            <a:r>
              <a:rPr lang="en" err="1">
                <a:solidFill>
                  <a:schemeClr val="bg1"/>
                </a:solidFill>
              </a:rPr>
              <a:t>che</a:t>
            </a:r>
            <a:r>
              <a:rPr lang="en">
                <a:solidFill>
                  <a:schemeClr val="bg1"/>
                </a:solidFill>
              </a:rPr>
              <a:t> </a:t>
            </a:r>
            <a:r>
              <a:rPr lang="en" err="1">
                <a:solidFill>
                  <a:schemeClr val="bg1"/>
                </a:solidFill>
              </a:rPr>
              <a:t>si</a:t>
            </a:r>
            <a:r>
              <a:rPr lang="en">
                <a:solidFill>
                  <a:schemeClr val="bg1"/>
                </a:solidFill>
              </a:rPr>
              <a:t> </a:t>
            </a:r>
            <a:r>
              <a:rPr lang="en" err="1">
                <a:solidFill>
                  <a:schemeClr val="bg1"/>
                </a:solidFill>
              </a:rPr>
              <a:t>rileva</a:t>
            </a:r>
            <a:r>
              <a:rPr lang="en">
                <a:solidFill>
                  <a:schemeClr val="bg1"/>
                </a:solidFill>
              </a:rPr>
              <a:t> </a:t>
            </a:r>
            <a:r>
              <a:rPr lang="en" err="1">
                <a:solidFill>
                  <a:schemeClr val="bg1"/>
                </a:solidFill>
              </a:rPr>
              <a:t>tra</a:t>
            </a:r>
            <a:r>
              <a:rPr lang="en">
                <a:solidFill>
                  <a:schemeClr val="bg1"/>
                </a:solidFill>
              </a:rPr>
              <a:t> </a:t>
            </a:r>
            <a:r>
              <a:rPr lang="en" err="1">
                <a:solidFill>
                  <a:schemeClr val="bg1"/>
                </a:solidFill>
              </a:rPr>
              <a:t>ciò</a:t>
            </a:r>
            <a:r>
              <a:rPr lang="en">
                <a:solidFill>
                  <a:schemeClr val="bg1"/>
                </a:solidFill>
              </a:rPr>
              <a:t> </a:t>
            </a:r>
            <a:r>
              <a:rPr lang="en" err="1">
                <a:solidFill>
                  <a:schemeClr val="bg1"/>
                </a:solidFill>
              </a:rPr>
              <a:t>che</a:t>
            </a:r>
            <a:r>
              <a:rPr lang="en">
                <a:solidFill>
                  <a:schemeClr val="bg1"/>
                </a:solidFill>
              </a:rPr>
              <a:t> è </a:t>
            </a:r>
            <a:r>
              <a:rPr lang="en" err="1">
                <a:solidFill>
                  <a:schemeClr val="bg1"/>
                </a:solidFill>
              </a:rPr>
              <a:t>stato</a:t>
            </a:r>
            <a:r>
              <a:rPr lang="en">
                <a:solidFill>
                  <a:schemeClr val="bg1"/>
                </a:solidFill>
              </a:rPr>
              <a:t> </a:t>
            </a:r>
            <a:r>
              <a:rPr lang="en" err="1">
                <a:solidFill>
                  <a:schemeClr val="bg1"/>
                </a:solidFill>
              </a:rPr>
              <a:t>effettivamente</a:t>
            </a:r>
            <a:r>
              <a:rPr lang="en">
                <a:solidFill>
                  <a:schemeClr val="bg1"/>
                </a:solidFill>
              </a:rPr>
              <a:t> </a:t>
            </a:r>
          </a:p>
          <a:p>
            <a:pPr algn="just"/>
            <a:r>
              <a:rPr lang="en">
                <a:solidFill>
                  <a:schemeClr val="bg1"/>
                </a:solidFill>
              </a:rPr>
              <a:t>realizzato e ciò che è idealmente necessario per considerare conclusa un’attività. In particolare ci soffermiamo sulla relazione che intercorre tra le classi più impattate a </a:t>
            </a:r>
            <a:r>
              <a:rPr lang="en" err="1">
                <a:solidFill>
                  <a:schemeClr val="bg1"/>
                </a:solidFill>
              </a:rPr>
              <a:t>livello</a:t>
            </a:r>
            <a:r>
              <a:rPr lang="en">
                <a:solidFill>
                  <a:schemeClr val="bg1"/>
                </a:solidFill>
              </a:rPr>
              <a:t> di </a:t>
            </a:r>
            <a:r>
              <a:rPr lang="en" err="1">
                <a:solidFill>
                  <a:schemeClr val="bg1"/>
                </a:solidFill>
              </a:rPr>
              <a:t>metriche</a:t>
            </a:r>
            <a:r>
              <a:rPr lang="en">
                <a:solidFill>
                  <a:schemeClr val="bg1"/>
                </a:solidFill>
              </a:rPr>
              <a:t> CK e in </a:t>
            </a:r>
            <a:r>
              <a:rPr lang="en" err="1">
                <a:solidFill>
                  <a:schemeClr val="bg1"/>
                </a:solidFill>
              </a:rPr>
              <a:t>ottica</a:t>
            </a:r>
            <a:r>
              <a:rPr lang="en">
                <a:solidFill>
                  <a:schemeClr val="bg1"/>
                </a:solidFill>
              </a:rPr>
              <a:t> di Technical Debt. </a:t>
            </a:r>
          </a:p>
        </p:txBody>
      </p:sp>
      <p:pic>
        <p:nvPicPr>
          <p:cNvPr id="10" name="Immagine 7">
            <a:extLst>
              <a:ext uri="{FF2B5EF4-FFF2-40B4-BE49-F238E27FC236}">
                <a16:creationId xmlns:a16="http://schemas.microsoft.com/office/drawing/2014/main" id="{C6A16CF9-7B6F-9286-1642-5D8E5C8A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05" y="3306552"/>
            <a:ext cx="3077193" cy="1542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asellaDiTesto 7">
            <a:extLst>
              <a:ext uri="{FF2B5EF4-FFF2-40B4-BE49-F238E27FC236}">
                <a16:creationId xmlns:a16="http://schemas.microsoft.com/office/drawing/2014/main" id="{F36E4009-79F8-4B27-1B67-BC30F2AB5334}"/>
              </a:ext>
            </a:extLst>
          </p:cNvPr>
          <p:cNvSpPr txBox="1"/>
          <p:nvPr/>
        </p:nvSpPr>
        <p:spPr>
          <a:xfrm>
            <a:off x="3699281" y="3306552"/>
            <a:ext cx="544471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>
                <a:solidFill>
                  <a:schemeClr val="bg1"/>
                </a:solidFill>
              </a:rPr>
              <a:t>Secondo i risultati di un lavoro di Zampetti et. Al (2017) le metriche di qualità del codice sorgente possono essere</a:t>
            </a:r>
          </a:p>
          <a:p>
            <a:r>
              <a:rPr lang="en">
                <a:solidFill>
                  <a:schemeClr val="bg1"/>
                </a:solidFill>
              </a:rPr>
              <a:t>utilizzate per prevedere dove SATD dovrebbe essere ammesso. Le metriche relative alla lunghezza e alla complessità del codice </a:t>
            </a:r>
          </a:p>
          <a:p>
            <a:r>
              <a:rPr lang="en">
                <a:solidFill>
                  <a:schemeClr val="bg1"/>
                </a:solidFill>
              </a:rPr>
              <a:t>sono state considerate buoni predittori per l'ammissione del TD.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6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D8940B-E7CC-C875-4A76-BD4EEC1F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99" y="832654"/>
            <a:ext cx="6657001" cy="4028560"/>
          </a:xfrm>
          <a:prstGeom prst="rect">
            <a:avLst/>
          </a:prstGeom>
        </p:spPr>
      </p:pic>
      <p:sp>
        <p:nvSpPr>
          <p:cNvPr id="5" name="Google Shape;331;p35">
            <a:extLst>
              <a:ext uri="{FF2B5EF4-FFF2-40B4-BE49-F238E27FC236}">
                <a16:creationId xmlns:a16="http://schemas.microsoft.com/office/drawing/2014/main" id="{F6B51928-3DCC-33E7-DD93-922C539AA427}"/>
              </a:ext>
            </a:extLst>
          </p:cNvPr>
          <p:cNvSpPr txBox="1">
            <a:spLocks/>
          </p:cNvSpPr>
          <p:nvPr/>
        </p:nvSpPr>
        <p:spPr>
          <a:xfrm>
            <a:off x="584988" y="17596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Overview Technical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Debt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progetti </a:t>
            </a:r>
          </a:p>
        </p:txBody>
      </p:sp>
    </p:spTree>
    <p:extLst>
      <p:ext uri="{BB962C8B-B14F-4D97-AF65-F5344CB8AC3E}">
        <p14:creationId xmlns:p14="http://schemas.microsoft.com/office/powerpoint/2010/main" val="5890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6AC9E80-8366-684C-2B50-ACEB0814D509}"/>
              </a:ext>
            </a:extLst>
          </p:cNvPr>
          <p:cNvSpPr/>
          <p:nvPr/>
        </p:nvSpPr>
        <p:spPr>
          <a:xfrm>
            <a:off x="2810539" y="3108252"/>
            <a:ext cx="786810" cy="265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Retrofit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5391C03-7777-F785-D495-C8990E79B4CD}"/>
              </a:ext>
            </a:extLst>
          </p:cNvPr>
          <p:cNvGrpSpPr/>
          <p:nvPr/>
        </p:nvGrpSpPr>
        <p:grpSpPr>
          <a:xfrm>
            <a:off x="1125351" y="869183"/>
            <a:ext cx="6893297" cy="3894298"/>
            <a:chOff x="847205" y="284324"/>
            <a:chExt cx="7449590" cy="4553585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63D7FCCA-8F1B-553C-DB0D-F5E9177547A4}"/>
                </a:ext>
              </a:extLst>
            </p:cNvPr>
            <p:cNvGrpSpPr/>
            <p:nvPr/>
          </p:nvGrpSpPr>
          <p:grpSpPr>
            <a:xfrm>
              <a:off x="847205" y="284324"/>
              <a:ext cx="7449590" cy="4553585"/>
              <a:chOff x="847205" y="284324"/>
              <a:chExt cx="7449590" cy="4553585"/>
            </a:xfrm>
          </p:grpSpPr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AC268788-C1B4-3223-114A-ACCF9D1EF698}"/>
                  </a:ext>
                </a:extLst>
              </p:cNvPr>
              <p:cNvGrpSpPr/>
              <p:nvPr/>
            </p:nvGrpSpPr>
            <p:grpSpPr>
              <a:xfrm>
                <a:off x="847205" y="284324"/>
                <a:ext cx="7449590" cy="4553585"/>
                <a:chOff x="847205" y="284324"/>
                <a:chExt cx="7449590" cy="4553585"/>
              </a:xfrm>
            </p:grpSpPr>
            <p:pic>
              <p:nvPicPr>
                <p:cNvPr id="19" name="Immagine 18">
                  <a:extLst>
                    <a:ext uri="{FF2B5EF4-FFF2-40B4-BE49-F238E27FC236}">
                      <a16:creationId xmlns:a16="http://schemas.microsoft.com/office/drawing/2014/main" id="{0BBA1BF7-47BA-60D7-5BE0-D89DBD151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7205" y="284324"/>
                  <a:ext cx="7449590" cy="4553585"/>
                </a:xfrm>
                <a:prstGeom prst="rect">
                  <a:avLst/>
                </a:prstGeom>
              </p:spPr>
            </p:pic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9F5F7C0C-7705-AD52-7F60-9F3D11C419DB}"/>
                    </a:ext>
                  </a:extLst>
                </p:cNvPr>
                <p:cNvSpPr/>
                <p:nvPr/>
              </p:nvSpPr>
              <p:spPr>
                <a:xfrm>
                  <a:off x="2229293" y="2909776"/>
                  <a:ext cx="1949302" cy="62023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>
                      <a:solidFill>
                        <a:schemeClr val="accent2"/>
                      </a:solidFill>
                      <a:latin typeface="Titillium Web" panose="00000500000000000000" pitchFamily="2" charset="0"/>
                    </a:rPr>
                    <a:t>Commons-</a:t>
                  </a:r>
                  <a:r>
                    <a:rPr lang="it-IT" err="1">
                      <a:solidFill>
                        <a:schemeClr val="accent2"/>
                      </a:solidFill>
                      <a:latin typeface="Titillium Web" panose="00000500000000000000" pitchFamily="2" charset="0"/>
                    </a:rPr>
                    <a:t>dbutils</a:t>
                  </a:r>
                  <a:endParaRPr lang="it-IT">
                    <a:solidFill>
                      <a:schemeClr val="accent2"/>
                    </a:solidFill>
                    <a:latin typeface="Titillium Web" panose="00000500000000000000" pitchFamily="2" charset="0"/>
                  </a:endParaRPr>
                </a:p>
              </p:txBody>
            </p:sp>
          </p:grpSp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D4604515-99DD-0671-57C4-C5B5F44533CB}"/>
                  </a:ext>
                </a:extLst>
              </p:cNvPr>
              <p:cNvSpPr/>
              <p:nvPr/>
            </p:nvSpPr>
            <p:spPr>
              <a:xfrm>
                <a:off x="4572000" y="1928036"/>
                <a:ext cx="1637414" cy="4323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>
                    <a:solidFill>
                      <a:schemeClr val="accent2"/>
                    </a:solidFill>
                    <a:latin typeface="Titillium Web" panose="00000500000000000000" pitchFamily="2" charset="0"/>
                  </a:rPr>
                  <a:t>Dubbo-samples</a:t>
                </a:r>
              </a:p>
            </p:txBody>
          </p:sp>
        </p:grp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C3CFA849-3525-1E5E-FE85-8C4C3E15903B}"/>
                </a:ext>
              </a:extLst>
            </p:cNvPr>
            <p:cNvSpPr/>
            <p:nvPr/>
          </p:nvSpPr>
          <p:spPr>
            <a:xfrm>
              <a:off x="5757371" y="1364949"/>
              <a:ext cx="1103093" cy="257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2"/>
                  </a:solidFill>
                  <a:latin typeface="Titillium Web" panose="00000500000000000000" pitchFamily="2" charset="0"/>
                </a:rPr>
                <a:t>Java WS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57B5AF96-6296-08AB-A282-43899A1E9207}"/>
                </a:ext>
              </a:extLst>
            </p:cNvPr>
            <p:cNvSpPr/>
            <p:nvPr/>
          </p:nvSpPr>
          <p:spPr>
            <a:xfrm>
              <a:off x="7216678" y="648011"/>
              <a:ext cx="881788" cy="2734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2"/>
                  </a:solidFill>
                  <a:latin typeface="Titillium Web" panose="00000500000000000000" pitchFamily="2" charset="0"/>
                </a:rPr>
                <a:t>Retrofit</a:t>
              </a:r>
            </a:p>
          </p:txBody>
        </p:sp>
      </p:grpSp>
      <p:sp>
        <p:nvSpPr>
          <p:cNvPr id="21" name="Google Shape;331;p35">
            <a:extLst>
              <a:ext uri="{FF2B5EF4-FFF2-40B4-BE49-F238E27FC236}">
                <a16:creationId xmlns:a16="http://schemas.microsoft.com/office/drawing/2014/main" id="{8864C398-8B19-CC50-113F-6A8A9A2CDB42}"/>
              </a:ext>
            </a:extLst>
          </p:cNvPr>
          <p:cNvSpPr txBox="1">
            <a:spLocks/>
          </p:cNvSpPr>
          <p:nvPr/>
        </p:nvSpPr>
        <p:spPr>
          <a:xfrm>
            <a:off x="584988" y="17596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Technical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Debt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-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Maintainability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19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o 52">
            <a:extLst>
              <a:ext uri="{FF2B5EF4-FFF2-40B4-BE49-F238E27FC236}">
                <a16:creationId xmlns:a16="http://schemas.microsoft.com/office/drawing/2014/main" id="{08D9018E-957D-6F2E-BFD4-E729C87A05E7}"/>
              </a:ext>
            </a:extLst>
          </p:cNvPr>
          <p:cNvGrpSpPr/>
          <p:nvPr/>
        </p:nvGrpSpPr>
        <p:grpSpPr>
          <a:xfrm>
            <a:off x="939449" y="648823"/>
            <a:ext cx="7265099" cy="4318717"/>
            <a:chOff x="815644" y="1671660"/>
            <a:chExt cx="7363853" cy="4458322"/>
          </a:xfrm>
        </p:grpSpPr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9ABE61E5-3CBD-BAC7-C801-5C0B0B572B85}"/>
                </a:ext>
              </a:extLst>
            </p:cNvPr>
            <p:cNvGrpSpPr/>
            <p:nvPr/>
          </p:nvGrpSpPr>
          <p:grpSpPr>
            <a:xfrm>
              <a:off x="815644" y="1671660"/>
              <a:ext cx="7363853" cy="4458322"/>
              <a:chOff x="890072" y="331957"/>
              <a:chExt cx="7363853" cy="4458322"/>
            </a:xfrm>
          </p:grpSpPr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9536137F-5DBE-8BFC-5FE8-2EC3E946D08D}"/>
                  </a:ext>
                </a:extLst>
              </p:cNvPr>
              <p:cNvGrpSpPr/>
              <p:nvPr/>
            </p:nvGrpSpPr>
            <p:grpSpPr>
              <a:xfrm>
                <a:off x="890072" y="331957"/>
                <a:ext cx="7363853" cy="4458322"/>
                <a:chOff x="890072" y="342589"/>
                <a:chExt cx="7363853" cy="4458322"/>
              </a:xfrm>
            </p:grpSpPr>
            <p:grpSp>
              <p:nvGrpSpPr>
                <p:cNvPr id="41" name="Gruppo 40">
                  <a:extLst>
                    <a:ext uri="{FF2B5EF4-FFF2-40B4-BE49-F238E27FC236}">
                      <a16:creationId xmlns:a16="http://schemas.microsoft.com/office/drawing/2014/main" id="{ED20C375-07A9-2113-3480-225899FE01C4}"/>
                    </a:ext>
                  </a:extLst>
                </p:cNvPr>
                <p:cNvGrpSpPr/>
                <p:nvPr/>
              </p:nvGrpSpPr>
              <p:grpSpPr>
                <a:xfrm>
                  <a:off x="890072" y="342589"/>
                  <a:ext cx="7363853" cy="4458322"/>
                  <a:chOff x="890072" y="342589"/>
                  <a:chExt cx="7363853" cy="4458322"/>
                </a:xfrm>
              </p:grpSpPr>
              <p:pic>
                <p:nvPicPr>
                  <p:cNvPr id="43" name="Immagine 42">
                    <a:extLst>
                      <a:ext uri="{FF2B5EF4-FFF2-40B4-BE49-F238E27FC236}">
                        <a16:creationId xmlns:a16="http://schemas.microsoft.com/office/drawing/2014/main" id="{AB5963BD-526C-7942-A1BD-B10AACBA9B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90072" y="342589"/>
                    <a:ext cx="7363853" cy="4458322"/>
                  </a:xfrm>
                  <a:prstGeom prst="rect">
                    <a:avLst/>
                  </a:prstGeom>
                </p:spPr>
              </p:pic>
              <p:sp>
                <p:nvSpPr>
                  <p:cNvPr id="44" name="Rettangolo 43">
                    <a:extLst>
                      <a:ext uri="{FF2B5EF4-FFF2-40B4-BE49-F238E27FC236}">
                        <a16:creationId xmlns:a16="http://schemas.microsoft.com/office/drawing/2014/main" id="{80D14346-DF39-51A1-95AB-4C61FE1668F7}"/>
                      </a:ext>
                    </a:extLst>
                  </p:cNvPr>
                  <p:cNvSpPr/>
                  <p:nvPr/>
                </p:nvSpPr>
                <p:spPr>
                  <a:xfrm>
                    <a:off x="2208027" y="3515832"/>
                    <a:ext cx="1949302" cy="6202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it-IT">
                        <a:solidFill>
                          <a:schemeClr val="accent2"/>
                        </a:solidFill>
                        <a:latin typeface="Titillium Web" panose="00000500000000000000" pitchFamily="2" charset="0"/>
                      </a:rPr>
                      <a:t>Commons-</a:t>
                    </a:r>
                    <a:r>
                      <a:rPr lang="it-IT" err="1">
                        <a:solidFill>
                          <a:schemeClr val="accent2"/>
                        </a:solidFill>
                        <a:latin typeface="Titillium Web" panose="00000500000000000000" pitchFamily="2" charset="0"/>
                      </a:rPr>
                      <a:t>dbutils</a:t>
                    </a:r>
                    <a:endParaRPr lang="it-IT">
                      <a:solidFill>
                        <a:schemeClr val="accent2"/>
                      </a:solidFill>
                      <a:latin typeface="Titillium Web" panose="00000500000000000000" pitchFamily="2" charset="0"/>
                    </a:endParaRPr>
                  </a:p>
                </p:txBody>
              </p:sp>
            </p:grpSp>
            <p:sp>
              <p:nvSpPr>
                <p:cNvPr id="42" name="Rettangolo 41">
                  <a:extLst>
                    <a:ext uri="{FF2B5EF4-FFF2-40B4-BE49-F238E27FC236}">
                      <a16:creationId xmlns:a16="http://schemas.microsoft.com/office/drawing/2014/main" id="{0D472B9E-4707-8034-CBA2-09D066CBDE62}"/>
                    </a:ext>
                  </a:extLst>
                </p:cNvPr>
                <p:cNvSpPr/>
                <p:nvPr/>
              </p:nvSpPr>
              <p:spPr>
                <a:xfrm>
                  <a:off x="4571999" y="2279067"/>
                  <a:ext cx="1637414" cy="4323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>
                      <a:solidFill>
                        <a:schemeClr val="accent2"/>
                      </a:solidFill>
                      <a:latin typeface="Titillium Web" panose="00000500000000000000" pitchFamily="2" charset="0"/>
                    </a:rPr>
                    <a:t>Dubbo-samples</a:t>
                  </a:r>
                </a:p>
              </p:txBody>
            </p:sp>
          </p:grpSp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BEB6C17C-ED92-A352-887B-432DC0079242}"/>
                  </a:ext>
                </a:extLst>
              </p:cNvPr>
              <p:cNvSpPr/>
              <p:nvPr/>
            </p:nvSpPr>
            <p:spPr>
              <a:xfrm>
                <a:off x="5844363" y="777950"/>
                <a:ext cx="956931" cy="2658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>
                    <a:solidFill>
                      <a:schemeClr val="accent2"/>
                    </a:solidFill>
                    <a:latin typeface="Titillium Web" panose="00000500000000000000" pitchFamily="2" charset="0"/>
                  </a:rPr>
                  <a:t>Java WS</a:t>
                </a:r>
              </a:p>
            </p:txBody>
          </p:sp>
        </p:grp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280FB538-3840-2D3D-1E56-C7500CA5B393}"/>
                </a:ext>
              </a:extLst>
            </p:cNvPr>
            <p:cNvSpPr/>
            <p:nvPr/>
          </p:nvSpPr>
          <p:spPr>
            <a:xfrm>
              <a:off x="7141534" y="2000703"/>
              <a:ext cx="786810" cy="2498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2"/>
                  </a:solidFill>
                  <a:latin typeface="Titillium Web" panose="00000500000000000000" pitchFamily="2" charset="0"/>
                </a:rPr>
                <a:t>Retrofit</a:t>
              </a:r>
            </a:p>
          </p:txBody>
        </p:sp>
      </p:grpSp>
      <p:sp>
        <p:nvSpPr>
          <p:cNvPr id="19" name="Google Shape;331;p35">
            <a:extLst>
              <a:ext uri="{FF2B5EF4-FFF2-40B4-BE49-F238E27FC236}">
                <a16:creationId xmlns:a16="http://schemas.microsoft.com/office/drawing/2014/main" id="{AA85134D-56AF-EB76-40AB-38BE3866EDF0}"/>
              </a:ext>
            </a:extLst>
          </p:cNvPr>
          <p:cNvSpPr txBox="1">
            <a:spLocks/>
          </p:cNvSpPr>
          <p:nvPr/>
        </p:nvSpPr>
        <p:spPr>
          <a:xfrm>
            <a:off x="584988" y="17596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Technical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Debt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- Reliability</a:t>
            </a:r>
          </a:p>
        </p:txBody>
      </p:sp>
    </p:spTree>
    <p:extLst>
      <p:ext uri="{BB962C8B-B14F-4D97-AF65-F5344CB8AC3E}">
        <p14:creationId xmlns:p14="http://schemas.microsoft.com/office/powerpoint/2010/main" val="38921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31;p35">
            <a:extLst>
              <a:ext uri="{FF2B5EF4-FFF2-40B4-BE49-F238E27FC236}">
                <a16:creationId xmlns:a16="http://schemas.microsoft.com/office/drawing/2014/main" id="{AA85134D-56AF-EB76-40AB-38BE3866EDF0}"/>
              </a:ext>
            </a:extLst>
          </p:cNvPr>
          <p:cNvSpPr txBox="1">
            <a:spLocks/>
          </p:cNvSpPr>
          <p:nvPr/>
        </p:nvSpPr>
        <p:spPr>
          <a:xfrm>
            <a:off x="584988" y="17596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Technical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Debt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- Security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376A5B-7B1F-2F4F-11C4-1682D03BED77}"/>
              </a:ext>
            </a:extLst>
          </p:cNvPr>
          <p:cNvGrpSpPr/>
          <p:nvPr/>
        </p:nvGrpSpPr>
        <p:grpSpPr>
          <a:xfrm>
            <a:off x="1085360" y="733443"/>
            <a:ext cx="6973280" cy="4234097"/>
            <a:chOff x="1085360" y="733443"/>
            <a:chExt cx="6973280" cy="4234097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8779E303-AFE1-D4AC-F330-9A5DD684B060}"/>
                </a:ext>
              </a:extLst>
            </p:cNvPr>
            <p:cNvGrpSpPr/>
            <p:nvPr/>
          </p:nvGrpSpPr>
          <p:grpSpPr>
            <a:xfrm>
              <a:off x="1085360" y="733443"/>
              <a:ext cx="6973280" cy="4234097"/>
              <a:chOff x="1085360" y="733443"/>
              <a:chExt cx="6973280" cy="4234097"/>
            </a:xfrm>
          </p:grpSpPr>
          <p:pic>
            <p:nvPicPr>
              <p:cNvPr id="3" name="Immagine 2">
                <a:extLst>
                  <a:ext uri="{FF2B5EF4-FFF2-40B4-BE49-F238E27FC236}">
                    <a16:creationId xmlns:a16="http://schemas.microsoft.com/office/drawing/2014/main" id="{E1E91E9F-5101-7CCB-081F-048EF9FA4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360" y="733443"/>
                <a:ext cx="6973280" cy="4234097"/>
              </a:xfrm>
              <a:prstGeom prst="rect">
                <a:avLst/>
              </a:prstGeom>
            </p:spPr>
          </p:pic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AA8EB8C2-AA5F-81BF-9B19-3CBF6CC18B6E}"/>
                  </a:ext>
                </a:extLst>
              </p:cNvPr>
              <p:cNvSpPr/>
              <p:nvPr/>
            </p:nvSpPr>
            <p:spPr>
              <a:xfrm>
                <a:off x="7095444" y="1041991"/>
                <a:ext cx="776258" cy="242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>
                    <a:solidFill>
                      <a:schemeClr val="accent2"/>
                    </a:solidFill>
                    <a:latin typeface="Titillium Web" panose="00000500000000000000" pitchFamily="2" charset="0"/>
                  </a:rPr>
                  <a:t>Retrofit</a:t>
                </a:r>
              </a:p>
            </p:txBody>
          </p:sp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E0966A75-82F0-511B-B989-9F25DE71D64D}"/>
                  </a:ext>
                </a:extLst>
              </p:cNvPr>
              <p:cNvSpPr/>
              <p:nvPr/>
            </p:nvSpPr>
            <p:spPr>
              <a:xfrm>
                <a:off x="5613990" y="946298"/>
                <a:ext cx="1084522" cy="433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>
                    <a:solidFill>
                      <a:schemeClr val="accent2"/>
                    </a:solidFill>
                    <a:latin typeface="Titillium Web" panose="00000500000000000000" pitchFamily="2" charset="0"/>
                  </a:rPr>
                  <a:t>Java</a:t>
                </a:r>
                <a:r>
                  <a:rPr lang="it-IT"/>
                  <a:t> </a:t>
                </a:r>
                <a:r>
                  <a:rPr lang="it-IT">
                    <a:solidFill>
                      <a:schemeClr val="accent2"/>
                    </a:solidFill>
                    <a:latin typeface="Titillium Web" panose="00000500000000000000" pitchFamily="2" charset="0"/>
                  </a:rPr>
                  <a:t>WS</a:t>
                </a:r>
              </a:p>
            </p:txBody>
          </p:sp>
        </p:grp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1E0D91A-0B73-530E-13D4-D4E5AB295CA2}"/>
                </a:ext>
              </a:extLst>
            </p:cNvPr>
            <p:cNvSpPr/>
            <p:nvPr/>
          </p:nvSpPr>
          <p:spPr>
            <a:xfrm>
              <a:off x="4486939" y="1677632"/>
              <a:ext cx="1573618" cy="3861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2"/>
                  </a:solidFill>
                  <a:latin typeface="Titillium Web" panose="00000500000000000000" pitchFamily="2" charset="0"/>
                </a:rPr>
                <a:t>Dubbo-samples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F026BD8-46F6-0C0C-750A-53BE4714A84A}"/>
                </a:ext>
              </a:extLst>
            </p:cNvPr>
            <p:cNvSpPr/>
            <p:nvPr/>
          </p:nvSpPr>
          <p:spPr>
            <a:xfrm>
              <a:off x="2195977" y="1570282"/>
              <a:ext cx="1923161" cy="600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2"/>
                  </a:solidFill>
                  <a:latin typeface="Titillium Web" panose="00000500000000000000" pitchFamily="2" charset="0"/>
                </a:rPr>
                <a:t>Commons-</a:t>
              </a:r>
              <a:r>
                <a:rPr lang="it-IT" err="1">
                  <a:solidFill>
                    <a:schemeClr val="accent2"/>
                  </a:solidFill>
                  <a:latin typeface="Titillium Web" panose="00000500000000000000" pitchFamily="2" charset="0"/>
                </a:rPr>
                <a:t>dbutils</a:t>
              </a:r>
              <a:endParaRPr lang="it-IT">
                <a:solidFill>
                  <a:schemeClr val="accent2"/>
                </a:solidFill>
                <a:latin typeface="Titillium Web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4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95;p39">
            <a:extLst>
              <a:ext uri="{FF2B5EF4-FFF2-40B4-BE49-F238E27FC236}">
                <a16:creationId xmlns:a16="http://schemas.microsoft.com/office/drawing/2014/main" id="{85C0B147-1013-051E-4DC7-A38202E2E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255" y="38862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Overview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3" name="Google Shape;421;p39">
            <a:extLst>
              <a:ext uri="{FF2B5EF4-FFF2-40B4-BE49-F238E27FC236}">
                <a16:creationId xmlns:a16="http://schemas.microsoft.com/office/drawing/2014/main" id="{9DDAE296-28D8-A94B-51F6-CE3F0461A8EF}"/>
              </a:ext>
            </a:extLst>
          </p:cNvPr>
          <p:cNvSpPr txBox="1"/>
          <p:nvPr/>
        </p:nvSpPr>
        <p:spPr>
          <a:xfrm>
            <a:off x="6387272" y="4104123"/>
            <a:ext cx="1494108" cy="3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it-IT" sz="11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Qualitative &amp; Quantitative Analysis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10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" name="Google Shape;418;p39">
            <a:extLst>
              <a:ext uri="{FF2B5EF4-FFF2-40B4-BE49-F238E27FC236}">
                <a16:creationId xmlns:a16="http://schemas.microsoft.com/office/drawing/2014/main" id="{9EADBAEB-D60D-31E6-F8B5-1F54663436D8}"/>
              </a:ext>
            </a:extLst>
          </p:cNvPr>
          <p:cNvSpPr txBox="1"/>
          <p:nvPr/>
        </p:nvSpPr>
        <p:spPr>
          <a:xfrm>
            <a:off x="5519439" y="1485333"/>
            <a:ext cx="1286400" cy="1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" name="Google Shape;411;p39">
            <a:extLst>
              <a:ext uri="{FF2B5EF4-FFF2-40B4-BE49-F238E27FC236}">
                <a16:creationId xmlns:a16="http://schemas.microsoft.com/office/drawing/2014/main" id="{F4CA67FC-4E18-51F7-05A4-EDA9BF43B7FC}"/>
              </a:ext>
            </a:extLst>
          </p:cNvPr>
          <p:cNvGrpSpPr/>
          <p:nvPr/>
        </p:nvGrpSpPr>
        <p:grpSpPr>
          <a:xfrm>
            <a:off x="6947910" y="3642488"/>
            <a:ext cx="434541" cy="413224"/>
            <a:chOff x="4922067" y="3645628"/>
            <a:chExt cx="334744" cy="334744"/>
          </a:xfrm>
        </p:grpSpPr>
        <p:sp>
          <p:nvSpPr>
            <p:cNvPr id="29" name="Google Shape;412;p39">
              <a:extLst>
                <a:ext uri="{FF2B5EF4-FFF2-40B4-BE49-F238E27FC236}">
                  <a16:creationId xmlns:a16="http://schemas.microsoft.com/office/drawing/2014/main" id="{246D185F-53B6-D1A1-2F69-DDED252AB441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" name="Google Shape;413;p39">
              <a:extLst>
                <a:ext uri="{FF2B5EF4-FFF2-40B4-BE49-F238E27FC236}">
                  <a16:creationId xmlns:a16="http://schemas.microsoft.com/office/drawing/2014/main" id="{76B3480A-9198-5623-7491-0E4D9B2B352C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1" name="Google Shape;420;p39">
            <a:extLst>
              <a:ext uri="{FF2B5EF4-FFF2-40B4-BE49-F238E27FC236}">
                <a16:creationId xmlns:a16="http://schemas.microsoft.com/office/drawing/2014/main" id="{D13F6C3B-3610-518F-263D-2842111BB312}"/>
              </a:ext>
            </a:extLst>
          </p:cNvPr>
          <p:cNvSpPr txBox="1"/>
          <p:nvPr/>
        </p:nvSpPr>
        <p:spPr>
          <a:xfrm>
            <a:off x="5452389" y="1421484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Technical Debt</a:t>
            </a:r>
          </a:p>
        </p:txBody>
      </p:sp>
      <p:grpSp>
        <p:nvGrpSpPr>
          <p:cNvPr id="38" name="Google Shape;411;p39">
            <a:extLst>
              <a:ext uri="{FF2B5EF4-FFF2-40B4-BE49-F238E27FC236}">
                <a16:creationId xmlns:a16="http://schemas.microsoft.com/office/drawing/2014/main" id="{C671EDAA-CF04-4162-46CA-60D30B5C9474}"/>
              </a:ext>
            </a:extLst>
          </p:cNvPr>
          <p:cNvGrpSpPr/>
          <p:nvPr/>
        </p:nvGrpSpPr>
        <p:grpSpPr>
          <a:xfrm>
            <a:off x="4881309" y="3688347"/>
            <a:ext cx="434541" cy="413224"/>
            <a:chOff x="4922067" y="3645628"/>
            <a:chExt cx="334744" cy="334744"/>
          </a:xfrm>
        </p:grpSpPr>
        <p:sp>
          <p:nvSpPr>
            <p:cNvPr id="39" name="Google Shape;412;p39">
              <a:extLst>
                <a:ext uri="{FF2B5EF4-FFF2-40B4-BE49-F238E27FC236}">
                  <a16:creationId xmlns:a16="http://schemas.microsoft.com/office/drawing/2014/main" id="{219443D9-AF34-CCA2-4D97-BDBEB981BAF5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" name="Google Shape;413;p39">
              <a:extLst>
                <a:ext uri="{FF2B5EF4-FFF2-40B4-BE49-F238E27FC236}">
                  <a16:creationId xmlns:a16="http://schemas.microsoft.com/office/drawing/2014/main" id="{CAEA4727-AE1C-583C-E74B-375DFEF538BE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4" name="Google Shape;417;p39">
            <a:extLst>
              <a:ext uri="{FF2B5EF4-FFF2-40B4-BE49-F238E27FC236}">
                <a16:creationId xmlns:a16="http://schemas.microsoft.com/office/drawing/2014/main" id="{A809EF56-2A90-9EC9-B323-4B710016E3F5}"/>
              </a:ext>
            </a:extLst>
          </p:cNvPr>
          <p:cNvSpPr txBox="1"/>
          <p:nvPr/>
        </p:nvSpPr>
        <p:spPr>
          <a:xfrm>
            <a:off x="1299424" y="1342869"/>
            <a:ext cx="1286400" cy="20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Goal</a:t>
            </a:r>
          </a:p>
        </p:txBody>
      </p:sp>
      <p:sp>
        <p:nvSpPr>
          <p:cNvPr id="45" name="Google Shape;418;p39">
            <a:extLst>
              <a:ext uri="{FF2B5EF4-FFF2-40B4-BE49-F238E27FC236}">
                <a16:creationId xmlns:a16="http://schemas.microsoft.com/office/drawing/2014/main" id="{2188D51A-00D0-8284-2D0C-C605B3A7840C}"/>
              </a:ext>
            </a:extLst>
          </p:cNvPr>
          <p:cNvSpPr txBox="1"/>
          <p:nvPr/>
        </p:nvSpPr>
        <p:spPr>
          <a:xfrm>
            <a:off x="2400787" y="4202230"/>
            <a:ext cx="1286400" cy="1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Projects</a:t>
            </a:r>
          </a:p>
        </p:txBody>
      </p:sp>
      <p:sp>
        <p:nvSpPr>
          <p:cNvPr id="46" name="Google Shape;420;p39">
            <a:extLst>
              <a:ext uri="{FF2B5EF4-FFF2-40B4-BE49-F238E27FC236}">
                <a16:creationId xmlns:a16="http://schemas.microsoft.com/office/drawing/2014/main" id="{D7BBCF38-C7B2-7B47-5B2D-1C5E02636E00}"/>
              </a:ext>
            </a:extLst>
          </p:cNvPr>
          <p:cNvSpPr txBox="1"/>
          <p:nvPr/>
        </p:nvSpPr>
        <p:spPr>
          <a:xfrm>
            <a:off x="3438006" y="1420673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Toolchain</a:t>
            </a:r>
          </a:p>
        </p:txBody>
      </p:sp>
      <p:sp>
        <p:nvSpPr>
          <p:cNvPr id="2" name="Google Shape;418;p39">
            <a:extLst>
              <a:ext uri="{FF2B5EF4-FFF2-40B4-BE49-F238E27FC236}">
                <a16:creationId xmlns:a16="http://schemas.microsoft.com/office/drawing/2014/main" id="{976647E7-75B2-4D40-43E2-89C731515E04}"/>
              </a:ext>
            </a:extLst>
          </p:cNvPr>
          <p:cNvSpPr txBox="1"/>
          <p:nvPr/>
        </p:nvSpPr>
        <p:spPr>
          <a:xfrm>
            <a:off x="4424525" y="4177199"/>
            <a:ext cx="1286400" cy="1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CK metrics</a:t>
            </a:r>
            <a:endParaRPr sz="110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" name="Google Shape;402;p39">
            <a:extLst>
              <a:ext uri="{FF2B5EF4-FFF2-40B4-BE49-F238E27FC236}">
                <a16:creationId xmlns:a16="http://schemas.microsoft.com/office/drawing/2014/main" id="{16D677B1-0EAA-53D1-FA02-6679BD0EDB92}"/>
              </a:ext>
            </a:extLst>
          </p:cNvPr>
          <p:cNvGrpSpPr/>
          <p:nvPr/>
        </p:nvGrpSpPr>
        <p:grpSpPr>
          <a:xfrm>
            <a:off x="5885858" y="1661480"/>
            <a:ext cx="434541" cy="413224"/>
            <a:chOff x="3883742" y="1772729"/>
            <a:chExt cx="334744" cy="334744"/>
          </a:xfrm>
        </p:grpSpPr>
        <p:sp>
          <p:nvSpPr>
            <p:cNvPr id="6" name="Google Shape;403;p39">
              <a:extLst>
                <a:ext uri="{FF2B5EF4-FFF2-40B4-BE49-F238E27FC236}">
                  <a16:creationId xmlns:a16="http://schemas.microsoft.com/office/drawing/2014/main" id="{88CC2316-BF9C-5CAC-CC26-156F4734EAAB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" name="Google Shape;404;p39">
              <a:extLst>
                <a:ext uri="{FF2B5EF4-FFF2-40B4-BE49-F238E27FC236}">
                  <a16:creationId xmlns:a16="http://schemas.microsoft.com/office/drawing/2014/main" id="{EA3FB70C-A8A3-520E-0FE1-48EDD6BB7C3C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1" name="Google Shape;399;p39">
            <a:extLst>
              <a:ext uri="{FF2B5EF4-FFF2-40B4-BE49-F238E27FC236}">
                <a16:creationId xmlns:a16="http://schemas.microsoft.com/office/drawing/2014/main" id="{7317703C-8889-847E-3F2B-C558B52E9572}"/>
              </a:ext>
            </a:extLst>
          </p:cNvPr>
          <p:cNvGrpSpPr/>
          <p:nvPr/>
        </p:nvGrpSpPr>
        <p:grpSpPr>
          <a:xfrm>
            <a:off x="1774968" y="1623580"/>
            <a:ext cx="434541" cy="413224"/>
            <a:chOff x="1855667" y="1772729"/>
            <a:chExt cx="334744" cy="334744"/>
          </a:xfrm>
        </p:grpSpPr>
        <p:sp>
          <p:nvSpPr>
            <p:cNvPr id="22" name="Google Shape;400;p39">
              <a:extLst>
                <a:ext uri="{FF2B5EF4-FFF2-40B4-BE49-F238E27FC236}">
                  <a16:creationId xmlns:a16="http://schemas.microsoft.com/office/drawing/2014/main" id="{8008EBC2-FCE2-82D3-2667-F6B17FC43F46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01;p39">
              <a:extLst>
                <a:ext uri="{FF2B5EF4-FFF2-40B4-BE49-F238E27FC236}">
                  <a16:creationId xmlns:a16="http://schemas.microsoft.com/office/drawing/2014/main" id="{9713A68B-D0C0-6AEC-9C32-2EDF5CD25182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" name="Google Shape;402;p39">
            <a:extLst>
              <a:ext uri="{FF2B5EF4-FFF2-40B4-BE49-F238E27FC236}">
                <a16:creationId xmlns:a16="http://schemas.microsoft.com/office/drawing/2014/main" id="{C0A45EE5-BBAD-59F0-6F3B-EF75814E7717}"/>
              </a:ext>
            </a:extLst>
          </p:cNvPr>
          <p:cNvGrpSpPr/>
          <p:nvPr/>
        </p:nvGrpSpPr>
        <p:grpSpPr>
          <a:xfrm>
            <a:off x="3863939" y="1648544"/>
            <a:ext cx="434541" cy="413224"/>
            <a:chOff x="3883742" y="1772729"/>
            <a:chExt cx="334744" cy="334744"/>
          </a:xfrm>
        </p:grpSpPr>
        <p:sp>
          <p:nvSpPr>
            <p:cNvPr id="49" name="Google Shape;403;p39">
              <a:extLst>
                <a:ext uri="{FF2B5EF4-FFF2-40B4-BE49-F238E27FC236}">
                  <a16:creationId xmlns:a16="http://schemas.microsoft.com/office/drawing/2014/main" id="{BD23947C-DEA7-1048-F55C-2836EAE17920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" name="Google Shape;404;p39">
              <a:extLst>
                <a:ext uri="{FF2B5EF4-FFF2-40B4-BE49-F238E27FC236}">
                  <a16:creationId xmlns:a16="http://schemas.microsoft.com/office/drawing/2014/main" id="{0EF8116D-1390-A8DB-965C-26EB533350E5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1" name="Google Shape;414;p39">
            <a:extLst>
              <a:ext uri="{FF2B5EF4-FFF2-40B4-BE49-F238E27FC236}">
                <a16:creationId xmlns:a16="http://schemas.microsoft.com/office/drawing/2014/main" id="{DE7909B6-DAA2-C813-0810-9665E1E3B5BC}"/>
              </a:ext>
            </a:extLst>
          </p:cNvPr>
          <p:cNvGrpSpPr/>
          <p:nvPr/>
        </p:nvGrpSpPr>
        <p:grpSpPr>
          <a:xfrm>
            <a:off x="2807170" y="3695884"/>
            <a:ext cx="434541" cy="413224"/>
            <a:chOff x="2893992" y="3645628"/>
            <a:chExt cx="334744" cy="334744"/>
          </a:xfrm>
        </p:grpSpPr>
        <p:sp>
          <p:nvSpPr>
            <p:cNvPr id="52" name="Google Shape;415;p39">
              <a:extLst>
                <a:ext uri="{FF2B5EF4-FFF2-40B4-BE49-F238E27FC236}">
                  <a16:creationId xmlns:a16="http://schemas.microsoft.com/office/drawing/2014/main" id="{ABED456A-88E2-E220-2392-6FB7CE1736FB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" name="Google Shape;416;p39">
              <a:extLst>
                <a:ext uri="{FF2B5EF4-FFF2-40B4-BE49-F238E27FC236}">
                  <a16:creationId xmlns:a16="http://schemas.microsoft.com/office/drawing/2014/main" id="{F1E1741A-EDD4-B724-360D-06B0D19DF88D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31;p35">
            <a:extLst>
              <a:ext uri="{FF2B5EF4-FFF2-40B4-BE49-F238E27FC236}">
                <a16:creationId xmlns:a16="http://schemas.microsoft.com/office/drawing/2014/main" id="{AA85134D-56AF-EB76-40AB-38BE3866EDF0}"/>
              </a:ext>
            </a:extLst>
          </p:cNvPr>
          <p:cNvSpPr txBox="1">
            <a:spLocks/>
          </p:cNvSpPr>
          <p:nvPr/>
        </p:nvSpPr>
        <p:spPr>
          <a:xfrm>
            <a:off x="584988" y="17596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Technical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Debt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-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Duplications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225C9-845F-4177-2612-CF4408D991A6}"/>
              </a:ext>
            </a:extLst>
          </p:cNvPr>
          <p:cNvGrpSpPr/>
          <p:nvPr/>
        </p:nvGrpSpPr>
        <p:grpSpPr>
          <a:xfrm>
            <a:off x="1199919" y="674410"/>
            <a:ext cx="6744162" cy="4139459"/>
            <a:chOff x="1199919" y="674410"/>
            <a:chExt cx="6744162" cy="413945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0BDA511-21F8-B2E0-341E-94F55F10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919" y="674410"/>
              <a:ext cx="6744162" cy="413945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F80A5454-4085-9B75-1003-79697A67B4A9}"/>
                </a:ext>
              </a:extLst>
            </p:cNvPr>
            <p:cNvSpPr/>
            <p:nvPr/>
          </p:nvSpPr>
          <p:spPr>
            <a:xfrm>
              <a:off x="6999751" y="674410"/>
              <a:ext cx="776258" cy="242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2"/>
                  </a:solidFill>
                  <a:latin typeface="Titillium Web" panose="00000500000000000000" pitchFamily="2" charset="0"/>
                </a:rPr>
                <a:t>Retrofit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A46C48EB-2ADD-1331-A7FE-0F177935D55E}"/>
                </a:ext>
              </a:extLst>
            </p:cNvPr>
            <p:cNvSpPr/>
            <p:nvPr/>
          </p:nvSpPr>
          <p:spPr>
            <a:xfrm>
              <a:off x="5709683" y="966581"/>
              <a:ext cx="1084522" cy="433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2"/>
                  </a:solidFill>
                  <a:latin typeface="Titillium Web" panose="00000500000000000000" pitchFamily="2" charset="0"/>
                </a:rPr>
                <a:t>Java WS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53AD833-64F2-535F-412C-B51E191EB9AD}"/>
                </a:ext>
              </a:extLst>
            </p:cNvPr>
            <p:cNvSpPr/>
            <p:nvPr/>
          </p:nvSpPr>
          <p:spPr>
            <a:xfrm>
              <a:off x="2344833" y="2443733"/>
              <a:ext cx="1923161" cy="6008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2"/>
                  </a:solidFill>
                  <a:latin typeface="Titillium Web" panose="00000500000000000000" pitchFamily="2" charset="0"/>
                </a:rPr>
                <a:t>Commons-</a:t>
              </a:r>
              <a:r>
                <a:rPr lang="it-IT" err="1">
                  <a:solidFill>
                    <a:schemeClr val="accent2"/>
                  </a:solidFill>
                  <a:latin typeface="Titillium Web" panose="00000500000000000000" pitchFamily="2" charset="0"/>
                </a:rPr>
                <a:t>dbutils</a:t>
              </a:r>
              <a:endParaRPr lang="it-IT">
                <a:solidFill>
                  <a:schemeClr val="accent2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24D65C9-E72D-F906-B6F8-37F9CA014F5F}"/>
                </a:ext>
              </a:extLst>
            </p:cNvPr>
            <p:cNvSpPr/>
            <p:nvPr/>
          </p:nvSpPr>
          <p:spPr>
            <a:xfrm>
              <a:off x="4422121" y="844148"/>
              <a:ext cx="1573618" cy="3861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>
                  <a:solidFill>
                    <a:schemeClr val="accent2"/>
                  </a:solidFill>
                  <a:latin typeface="Titillium Web" panose="00000500000000000000" pitchFamily="2" charset="0"/>
                </a:rPr>
                <a:t>Dubbo-samples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36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6554972" cy="284947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QUANTITATIVE AND QUALITATIVE A</a:t>
            </a:r>
            <a:r>
              <a:rPr lang="en"/>
              <a:t>NALYSIS</a:t>
            </a:r>
            <a:endParaRPr/>
          </a:p>
        </p:txBody>
      </p:sp>
      <p:pic>
        <p:nvPicPr>
          <p:cNvPr id="5" name="Elemento grafico 4" descr="Insetto sotto lente d'ingrandimento con riempimento a tinta unita">
            <a:extLst>
              <a:ext uri="{FF2B5EF4-FFF2-40B4-BE49-F238E27FC236}">
                <a16:creationId xmlns:a16="http://schemas.microsoft.com/office/drawing/2014/main" id="{3D1D7035-2CC0-26DA-56C4-239A66138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580" y="3100936"/>
            <a:ext cx="1477926" cy="14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3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002E99"/>
            </a:gs>
            <a:gs pos="0">
              <a:srgbClr val="7DFFB1"/>
            </a:gs>
            <a:gs pos="0">
              <a:srgbClr val="00AAC6"/>
            </a:gs>
            <a:gs pos="18000">
              <a:srgbClr val="0037B3"/>
            </a:gs>
            <a:gs pos="74000">
              <a:srgbClr val="00001A"/>
            </a:gs>
          </a:gsLst>
          <a:lin ang="13500032" scaled="0"/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6DB7F5-D81F-4203-DCFF-C9E8FDE24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905" y="238105"/>
            <a:ext cx="5836314" cy="754067"/>
          </a:xfrm>
        </p:spPr>
        <p:txBody>
          <a:bodyPr/>
          <a:lstStyle/>
          <a:p>
            <a:r>
              <a:rPr lang="it-IT"/>
              <a:t>Scelta dei </a:t>
            </a:r>
            <a:r>
              <a:rPr lang="it-IT" err="1"/>
              <a:t>commit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54883-75E0-7B21-D4D0-AFF452598F20}"/>
              </a:ext>
            </a:extLst>
          </p:cNvPr>
          <p:cNvSpPr txBox="1"/>
          <p:nvPr/>
        </p:nvSpPr>
        <p:spPr>
          <a:xfrm>
            <a:off x="500555" y="1172662"/>
            <a:ext cx="8438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solidFill>
                  <a:schemeClr val="lt1"/>
                </a:solidFill>
                <a:latin typeface="Titillium Web"/>
              </a:rPr>
              <a:t>L’analisi dei sistemi Software si è focalizzata su alcuni commit specifici: per ogni progetto sono stati utilizzati alcuni criteri di selezione. </a:t>
            </a:r>
            <a:r>
              <a:rPr lang="it-IT" sz="1800">
                <a:solidFill>
                  <a:schemeClr val="lt1"/>
                </a:solidFill>
                <a:latin typeface="Titillium Web"/>
                <a:sym typeface="Titillium Web"/>
              </a:rPr>
              <a:t>Per fare ciò sono stati impiegati comandi </a:t>
            </a:r>
            <a:r>
              <a:rPr lang="it-IT" sz="1800" err="1">
                <a:solidFill>
                  <a:schemeClr val="lt1"/>
                </a:solidFill>
                <a:latin typeface="Titillium Web"/>
                <a:sym typeface="Titillium Web"/>
              </a:rPr>
              <a:t>git</a:t>
            </a:r>
            <a:r>
              <a:rPr lang="it-IT" sz="1800">
                <a:solidFill>
                  <a:schemeClr val="lt1"/>
                </a:solidFill>
                <a:latin typeface="Titillium Web"/>
                <a:sym typeface="Titillium Web"/>
              </a:rPr>
              <a:t> diversi per i diversi progetti, in particolare:</a:t>
            </a:r>
          </a:p>
          <a:p>
            <a:endParaRPr lang="it-IT" sz="1800">
              <a:solidFill>
                <a:schemeClr val="lt1"/>
              </a:solidFill>
              <a:latin typeface="Titillium Web"/>
              <a:sym typeface="Titillium Web"/>
            </a:endParaRPr>
          </a:p>
          <a:p>
            <a:r>
              <a:rPr lang="it-IT" sz="1800">
                <a:solidFill>
                  <a:schemeClr val="lt1"/>
                </a:solidFill>
                <a:latin typeface="Titillium Web"/>
                <a:sym typeface="Titillium Web"/>
              </a:rPr>
              <a:t>1- per il progetto Retrofit: 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git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log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all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grep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=release --date=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iso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pretty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=format:%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H,%an,%ad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&gt; {GIT_COMMITS_FILE}</a:t>
            </a:r>
          </a:p>
          <a:p>
            <a:r>
              <a:rPr lang="it-IT" sz="1800">
                <a:solidFill>
                  <a:schemeClr val="lt1"/>
                </a:solidFill>
                <a:latin typeface="Titillium Web"/>
                <a:sym typeface="Titillium Web"/>
              </a:rPr>
              <a:t>2- per il progetto Java-</a:t>
            </a:r>
            <a:r>
              <a:rPr lang="it-IT" sz="1800" err="1">
                <a:solidFill>
                  <a:schemeClr val="lt1"/>
                </a:solidFill>
                <a:latin typeface="Titillium Web"/>
                <a:sym typeface="Titillium Web"/>
              </a:rPr>
              <a:t>WebSocket</a:t>
            </a:r>
            <a:r>
              <a:rPr lang="it-IT" sz="1800">
                <a:solidFill>
                  <a:schemeClr val="lt1"/>
                </a:solidFill>
                <a:latin typeface="Titillium Web"/>
                <a:sym typeface="Titillium Web"/>
              </a:rPr>
              <a:t>: 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git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log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all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grep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=fix --date=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iso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pretty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=format:%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H,%an,%ad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&gt; {GIT_COMMITS_FILE}</a:t>
            </a:r>
          </a:p>
          <a:p>
            <a:r>
              <a:rPr lang="it-IT" sz="1800">
                <a:solidFill>
                  <a:schemeClr val="lt1"/>
                </a:solidFill>
                <a:latin typeface="Titillium Web"/>
                <a:sym typeface="Titillium Web"/>
              </a:rPr>
              <a:t>3- per il progetto Dubbo-samples: 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git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log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all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grep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=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refactor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--date=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iso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pretty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=format:%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H,%an,%ad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&gt; {GIT_COMMITS_FILE}</a:t>
            </a:r>
          </a:p>
          <a:p>
            <a:r>
              <a:rPr lang="it-IT" sz="1800">
                <a:solidFill>
                  <a:schemeClr val="lt1"/>
                </a:solidFill>
                <a:latin typeface="Titillium Web"/>
                <a:sym typeface="Titillium Web"/>
              </a:rPr>
              <a:t>4- per il progetto Commons-</a:t>
            </a:r>
            <a:r>
              <a:rPr lang="it-IT" sz="1800" err="1">
                <a:solidFill>
                  <a:schemeClr val="lt1"/>
                </a:solidFill>
                <a:latin typeface="Titillium Web"/>
                <a:sym typeface="Titillium Web"/>
              </a:rPr>
              <a:t>dbutils</a:t>
            </a:r>
            <a:r>
              <a:rPr lang="it-IT" sz="1800">
                <a:solidFill>
                  <a:schemeClr val="lt1"/>
                </a:solidFill>
                <a:latin typeface="Titillium Web"/>
                <a:sym typeface="Titillium Web"/>
              </a:rPr>
              <a:t>: 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git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log --tags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simplify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-by-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decoration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--date=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iso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--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pretty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=format:%</a:t>
            </a:r>
            <a:r>
              <a:rPr lang="it-IT" sz="1800" i="1" err="1">
                <a:solidFill>
                  <a:schemeClr val="lt1"/>
                </a:solidFill>
                <a:latin typeface="Titillium Web"/>
                <a:sym typeface="Titillium Web"/>
              </a:rPr>
              <a:t>H,%an,%ad</a:t>
            </a:r>
            <a:r>
              <a:rPr lang="it-IT" sz="1800" i="1">
                <a:solidFill>
                  <a:schemeClr val="lt1"/>
                </a:solidFill>
                <a:latin typeface="Titillium Web"/>
                <a:sym typeface="Titillium Web"/>
              </a:rPr>
              <a:t> &gt; {GIT_COMMITS_FILE}</a:t>
            </a:r>
          </a:p>
        </p:txBody>
      </p:sp>
    </p:spTree>
    <p:extLst>
      <p:ext uri="{BB962C8B-B14F-4D97-AF65-F5344CB8AC3E}">
        <p14:creationId xmlns:p14="http://schemas.microsoft.com/office/powerpoint/2010/main" val="12724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19" name="Google Shape;319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magine 8" descr="Immagine che contiene testo, interni, persona&#10;&#10;Descrizione generata automaticamente">
            <a:extLst>
              <a:ext uri="{FF2B5EF4-FFF2-40B4-BE49-F238E27FC236}">
                <a16:creationId xmlns:a16="http://schemas.microsoft.com/office/drawing/2014/main" id="{6895C108-BFAD-9B0C-FBCA-DD6FD8C0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614" y="1320701"/>
            <a:ext cx="3573315" cy="2376022"/>
          </a:xfrm>
          <a:prstGeom prst="rect">
            <a:avLst/>
          </a:prstGeom>
        </p:spPr>
      </p:pic>
      <p:sp>
        <p:nvSpPr>
          <p:cNvPr id="3" name="Google Shape;317;p33">
            <a:extLst>
              <a:ext uri="{FF2B5EF4-FFF2-40B4-BE49-F238E27FC236}">
                <a16:creationId xmlns:a16="http://schemas.microsoft.com/office/drawing/2014/main" id="{92AA9871-15EE-EAB4-5BD0-D5C776F443DB}"/>
              </a:ext>
            </a:extLst>
          </p:cNvPr>
          <p:cNvSpPr txBox="1">
            <a:spLocks/>
          </p:cNvSpPr>
          <p:nvPr/>
        </p:nvSpPr>
        <p:spPr>
          <a:xfrm>
            <a:off x="362466" y="373650"/>
            <a:ext cx="3568009" cy="441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Analisi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Quantitativa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lang="en-US" sz="1800" b="1"/>
              <a:t>Project</a:t>
            </a:r>
            <a:r>
              <a:rPr lang="en-US" sz="1800"/>
              <a:t>: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apache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/commons-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dbutils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427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697053" y="744560"/>
            <a:ext cx="344927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400" b="1">
                <a:solidFill>
                  <a:schemeClr val="lt1"/>
                </a:solidFill>
                <a:latin typeface="Titillium Web Light"/>
              </a:rPr>
              <a:t>Commons - </a:t>
            </a:r>
            <a:r>
              <a:rPr lang="it-IT" sz="2400" b="1" err="1">
                <a:solidFill>
                  <a:schemeClr val="lt1"/>
                </a:solidFill>
                <a:latin typeface="Titillium Web Light"/>
              </a:rPr>
              <a:t>dbutils</a:t>
            </a:r>
            <a:endParaRPr lang="it-IT" sz="2400" b="1">
              <a:solidFill>
                <a:schemeClr val="lt1"/>
              </a:solidFill>
              <a:latin typeface="Titillium Web Light"/>
            </a:endParaRPr>
          </a:p>
        </p:txBody>
      </p:sp>
      <p:sp>
        <p:nvSpPr>
          <p:cNvPr id="5" name="Google Shape;332;p35">
            <a:extLst>
              <a:ext uri="{FF2B5EF4-FFF2-40B4-BE49-F238E27FC236}">
                <a16:creationId xmlns:a16="http://schemas.microsoft.com/office/drawing/2014/main" id="{70A61C7B-4A2D-69C6-8579-D1901507AD40}"/>
              </a:ext>
            </a:extLst>
          </p:cNvPr>
          <p:cNvSpPr txBox="1">
            <a:spLocks/>
          </p:cNvSpPr>
          <p:nvPr/>
        </p:nvSpPr>
        <p:spPr>
          <a:xfrm>
            <a:off x="239828" y="2036120"/>
            <a:ext cx="7068300" cy="28288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È un insieme di classi Java per lo facilitare lo sviluppo JDBC</a:t>
            </a:r>
            <a:r>
              <a:rPr lang="en-US" sz="2000">
                <a:solidFill>
                  <a:schemeClr val="lt1"/>
                </a:solidFill>
                <a:latin typeface="Titillium Web Light"/>
              </a:rPr>
              <a:t>.</a:t>
            </a:r>
          </a:p>
          <a:p>
            <a:pPr marL="7620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È scritto per il 100% in Java.</a:t>
            </a:r>
          </a:p>
          <a:p>
            <a:pPr marL="76200">
              <a:lnSpc>
                <a:spcPct val="115000"/>
              </a:lnSpc>
              <a:buSzPts val="2400"/>
            </a:pP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Il repository presente su GitHub prevede </a:t>
            </a:r>
            <a:r>
              <a:rPr lang="it-IT" sz="2000">
                <a:solidFill>
                  <a:schemeClr val="lt1"/>
                </a:solidFill>
                <a:latin typeface="Titillium Web Light"/>
              </a:rPr>
              <a:t>899</a:t>
            </a: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2000" err="1">
                <a:solidFill>
                  <a:schemeClr val="lt1"/>
                </a:solidFill>
                <a:latin typeface="Titillium Web Light"/>
                <a:sym typeface="Titillium Web Light"/>
              </a:rPr>
              <a:t>commits</a:t>
            </a: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, 3 </a:t>
            </a:r>
            <a:r>
              <a:rPr lang="it-IT" sz="2000" err="1">
                <a:solidFill>
                  <a:schemeClr val="lt1"/>
                </a:solidFill>
                <a:latin typeface="Titillium Web Light"/>
                <a:sym typeface="Titillium Web Light"/>
              </a:rPr>
              <a:t>branches</a:t>
            </a: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 e 29 tags per le reviews.</a:t>
            </a:r>
          </a:p>
        </p:txBody>
      </p:sp>
      <p:pic>
        <p:nvPicPr>
          <p:cNvPr id="2" name="Picture 12" descr="commons-dbutils/QueryRunner.java at master · apache/commons-dbutils · GitHub">
            <a:extLst>
              <a:ext uri="{FF2B5EF4-FFF2-40B4-BE49-F238E27FC236}">
                <a16:creationId xmlns:a16="http://schemas.microsoft.com/office/drawing/2014/main" id="{97FD66E3-514F-B227-7EA9-7DA12E383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"/>
                    </a14:imgEffect>
                    <a14:imgEffect>
                      <a14:brightnessContrast bright="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133"/>
          <a:stretch/>
        </p:blipFill>
        <p:spPr bwMode="auto">
          <a:xfrm>
            <a:off x="4474493" y="242999"/>
            <a:ext cx="4280441" cy="13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53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846682" y="54505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Analisi delle Classi (1)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2536BA-9518-A638-A71D-25F6D1C29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3" t="4334" r="12221" b="17235"/>
          <a:stretch/>
        </p:blipFill>
        <p:spPr>
          <a:xfrm>
            <a:off x="976447" y="949668"/>
            <a:ext cx="6808769" cy="38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1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846682" y="54505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Classi (2)</a:t>
            </a:r>
          </a:p>
        </p:txBody>
      </p:sp>
      <p:graphicFrame>
        <p:nvGraphicFramePr>
          <p:cNvPr id="6" name="Google Shape;169;p24">
            <a:extLst>
              <a:ext uri="{FF2B5EF4-FFF2-40B4-BE49-F238E27FC236}">
                <a16:creationId xmlns:a16="http://schemas.microsoft.com/office/drawing/2014/main" id="{49E6CF0A-9F37-6A30-D40A-74A9BFB8E0BC}"/>
              </a:ext>
            </a:extLst>
          </p:cNvPr>
          <p:cNvGraphicFramePr/>
          <p:nvPr/>
        </p:nvGraphicFramePr>
        <p:xfrm>
          <a:off x="1054100" y="1564481"/>
          <a:ext cx="6962849" cy="2663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9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3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Nome della classe</a:t>
                      </a:r>
                      <a:endParaRPr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F2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A6E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Numero di modifiche</a:t>
                      </a:r>
                      <a:endParaRPr sz="11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3F2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F2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A6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-IT" sz="1400" b="0" i="0" u="none" strike="noStrike" cap="none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org.apache.commons.dbutils.wrappers.SqlNullCheckedResultSet</a:t>
                      </a:r>
                      <a:endParaRPr sz="1400" b="0" i="0" u="none" strike="noStrike" cap="none">
                        <a:solidFill>
                          <a:schemeClr val="bg1"/>
                        </a:solidFill>
                        <a:effectLst/>
                        <a:latin typeface="Arial"/>
                        <a:ea typeface="Inter-Regular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255</a:t>
                      </a:r>
                      <a:endParaRPr sz="18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-IT" sz="1400" b="0" i="0" u="none" strike="noStrike" cap="none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org.apache.commons.dbutils.BaseTestCase</a:t>
                      </a:r>
                      <a:endParaRPr sz="1400" b="0" i="0" u="none" strike="noStrike" cap="none">
                        <a:solidFill>
                          <a:schemeClr val="bg1"/>
                        </a:solidFill>
                        <a:effectLst/>
                        <a:latin typeface="Arial"/>
                        <a:ea typeface="Inter-Regular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303</a:t>
                      </a:r>
                      <a:endParaRPr sz="18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3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org.apache.commons.dbutils.wrappers.SqlNullCheckedResultSetTest</a:t>
                      </a:r>
                      <a:endParaRPr sz="1400" b="0" i="0" u="none" strike="noStrike" cap="none">
                        <a:solidFill>
                          <a:schemeClr val="bg1"/>
                        </a:solidFill>
                        <a:effectLst/>
                        <a:latin typeface="Arial"/>
                        <a:ea typeface="Inter-Regular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332</a:t>
                      </a:r>
                      <a:endParaRPr sz="1800" b="0" i="0" u="none" strike="noStrike" cap="none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4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59711" y="219516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BaseTestCase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1559886-CD45-45D2-D013-19EB9C455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11" y="705816"/>
            <a:ext cx="2572175" cy="12484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6B9E51-0A7B-84A5-769C-F41E9B936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55" y="695033"/>
            <a:ext cx="2572172" cy="12484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144EED4-75B3-07A3-8E57-AFC07F4B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396" y="695033"/>
            <a:ext cx="2572172" cy="124842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EAC967-F29D-C67B-30AB-0300C8632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15" y="2571750"/>
            <a:ext cx="2572171" cy="124842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7CA2EF2-B6B2-4690-1801-CB733404B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554" y="2571750"/>
            <a:ext cx="2572171" cy="124842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C0E666B-5104-F870-3A6D-3184F1033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7392" y="2571750"/>
            <a:ext cx="2572171" cy="12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6D087FDE-CF9B-0E3B-B924-11B6E5C53189}"/>
              </a:ext>
            </a:extLst>
          </p:cNvPr>
          <p:cNvSpPr txBox="1">
            <a:spLocks/>
          </p:cNvSpPr>
          <p:nvPr/>
        </p:nvSpPr>
        <p:spPr>
          <a:xfrm>
            <a:off x="570942" y="130819"/>
            <a:ext cx="7089329" cy="3934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BaseTestCase.java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738704-CE4A-7D4F-6A9A-B666FC63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42" y="527717"/>
            <a:ext cx="7637394" cy="1745690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434B9B74-C64D-1FAE-A109-CED84E97BAC3}"/>
              </a:ext>
            </a:extLst>
          </p:cNvPr>
          <p:cNvGrpSpPr/>
          <p:nvPr/>
        </p:nvGrpSpPr>
        <p:grpSpPr>
          <a:xfrm>
            <a:off x="570942" y="3906158"/>
            <a:ext cx="3208579" cy="1016362"/>
            <a:chOff x="570942" y="3050807"/>
            <a:chExt cx="3012230" cy="914400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F50E1EB2-60FE-00C0-C655-501C14FEF89F}"/>
                </a:ext>
              </a:extLst>
            </p:cNvPr>
            <p:cNvSpPr/>
            <p:nvPr/>
          </p:nvSpPr>
          <p:spPr>
            <a:xfrm>
              <a:off x="570942" y="3198927"/>
              <a:ext cx="2310482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/>
                <a:t>Technical</a:t>
              </a:r>
              <a:r>
                <a:rPr lang="it-IT"/>
                <a:t> </a:t>
              </a:r>
              <a:r>
                <a:rPr lang="it-IT" b="1" err="1"/>
                <a:t>Debt</a:t>
              </a:r>
              <a:r>
                <a:rPr lang="it-IT"/>
                <a:t>: 15 minuti</a:t>
              </a:r>
            </a:p>
          </p:txBody>
        </p:sp>
        <p:pic>
          <p:nvPicPr>
            <p:cNvPr id="7" name="Elemento grafico 6" descr="Clessidra 30% con riempimento a tinta unita">
              <a:extLst>
                <a:ext uri="{FF2B5EF4-FFF2-40B4-BE49-F238E27FC236}">
                  <a16:creationId xmlns:a16="http://schemas.microsoft.com/office/drawing/2014/main" id="{AC9EC55A-1C56-4502-DFEF-6E84FD5D4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68772" y="3050807"/>
              <a:ext cx="914400" cy="914400"/>
            </a:xfrm>
            <a:prstGeom prst="rect">
              <a:avLst/>
            </a:prstGeom>
          </p:spPr>
        </p:pic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62CDC46C-A532-3A06-4CE3-6977FC633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42" y="2347467"/>
            <a:ext cx="7637394" cy="131532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CAAAE633-2FF6-B350-8584-7C9D791EA6DF}"/>
              </a:ext>
            </a:extLst>
          </p:cNvPr>
          <p:cNvSpPr/>
          <p:nvPr/>
        </p:nvSpPr>
        <p:spPr>
          <a:xfrm>
            <a:off x="1726183" y="1169582"/>
            <a:ext cx="616688" cy="3083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9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59711" y="43155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SqlNullCheckedResultSetTest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7A78DB7-907E-FACA-9FF5-0948B558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11" y="1117795"/>
            <a:ext cx="2622028" cy="127262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87E4691-7061-1013-FE0D-C747DF38F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75" y="1117795"/>
            <a:ext cx="2622028" cy="127262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D4982A-6150-65F5-3637-A2D3F3339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262" y="1117795"/>
            <a:ext cx="2622027" cy="127262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137CC62-4E90-F7A8-98F3-E5A72264B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10" y="2762963"/>
            <a:ext cx="2622025" cy="127262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5E23DB3-A870-AEBC-1EC9-F96143F10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775" y="2759950"/>
            <a:ext cx="2622024" cy="12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002E99"/>
            </a:gs>
            <a:gs pos="14000">
              <a:srgbClr val="7DFFB1"/>
            </a:gs>
            <a:gs pos="12000">
              <a:srgbClr val="00AAC6"/>
            </a:gs>
            <a:gs pos="13000">
              <a:srgbClr val="0037B3"/>
            </a:gs>
            <a:gs pos="74000">
              <a:srgbClr val="00001A"/>
            </a:gs>
          </a:gsLst>
          <a:lin ang="13500032" scaled="0"/>
          <a:tileRect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429007" y="977681"/>
            <a:ext cx="5291833" cy="37721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/>
              <a:t>With data collection, ‘the sooner the better’ is always the best answer.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/>
              <a:t>			Marissa Mayer</a:t>
            </a:r>
            <a:endParaRPr lang="en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59A1468-2450-EF03-A4C8-CD95AD2D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084496"/>
            <a:ext cx="8145012" cy="138483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8DADE58-9653-0409-D04D-C58B7652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4" y="2571750"/>
            <a:ext cx="8145012" cy="2210108"/>
          </a:xfrm>
          <a:prstGeom prst="rect">
            <a:avLst/>
          </a:prstGeom>
        </p:spPr>
      </p:pic>
      <p:sp>
        <p:nvSpPr>
          <p:cNvPr id="8" name="Google Shape;331;p35">
            <a:extLst>
              <a:ext uri="{FF2B5EF4-FFF2-40B4-BE49-F238E27FC236}">
                <a16:creationId xmlns:a16="http://schemas.microsoft.com/office/drawing/2014/main" id="{ADA7BDF6-5389-D89E-9833-10C08F7FDC98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7324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SqlNullCheckedResultSetTest.java (1)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E55E1605-038C-77EF-2C0E-3116304D19FB}"/>
              </a:ext>
            </a:extLst>
          </p:cNvPr>
          <p:cNvSpPr/>
          <p:nvPr/>
        </p:nvSpPr>
        <p:spPr>
          <a:xfrm>
            <a:off x="1881963" y="3870252"/>
            <a:ext cx="616688" cy="3083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23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3874793-B1DC-3543-DAA2-5B17998CD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817519"/>
            <a:ext cx="8027818" cy="23193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8C78038-CAD9-9E15-A7EA-E8BA59F8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4" y="3224125"/>
            <a:ext cx="8027818" cy="1664887"/>
          </a:xfrm>
          <a:prstGeom prst="rect">
            <a:avLst/>
          </a:prstGeom>
        </p:spPr>
      </p:pic>
      <p:sp>
        <p:nvSpPr>
          <p:cNvPr id="3" name="Google Shape;331;p35">
            <a:extLst>
              <a:ext uri="{FF2B5EF4-FFF2-40B4-BE49-F238E27FC236}">
                <a16:creationId xmlns:a16="http://schemas.microsoft.com/office/drawing/2014/main" id="{1551D773-CA47-CA4A-F63B-DFD25F38B4AB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7324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SqlNullCheckedResultSetTest.java (2)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6524C73-1DF0-BB05-0ABD-4FB6B247010E}"/>
              </a:ext>
            </a:extLst>
          </p:cNvPr>
          <p:cNvSpPr/>
          <p:nvPr/>
        </p:nvSpPr>
        <p:spPr>
          <a:xfrm>
            <a:off x="914400" y="2488020"/>
            <a:ext cx="542260" cy="3189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08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EF5738F-0C33-7DED-D0E0-ABB29D151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952261"/>
            <a:ext cx="8059275" cy="1667108"/>
          </a:xfrm>
          <a:prstGeom prst="rect">
            <a:avLst/>
          </a:prstGeom>
        </p:spPr>
      </p:pic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E83F540A-DE42-031C-26DE-565459BCDA55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7324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SqlNullCheckedResultSetTest.java (3)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DC5AF1F9-0ED6-B2DA-D090-65FB4695A880}"/>
              </a:ext>
            </a:extLst>
          </p:cNvPr>
          <p:cNvGrpSpPr/>
          <p:nvPr/>
        </p:nvGrpSpPr>
        <p:grpSpPr>
          <a:xfrm>
            <a:off x="499494" y="3276839"/>
            <a:ext cx="3841721" cy="914400"/>
            <a:chOff x="649123" y="3059518"/>
            <a:chExt cx="3841721" cy="914400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AAD60C9-38DA-F435-3EB7-68F76978E5E8}"/>
                </a:ext>
              </a:extLst>
            </p:cNvPr>
            <p:cNvSpPr/>
            <p:nvPr/>
          </p:nvSpPr>
          <p:spPr>
            <a:xfrm>
              <a:off x="649123" y="3207638"/>
              <a:ext cx="2975226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Technical </a:t>
              </a:r>
              <a:r>
                <a:rPr lang="it-IT" err="1"/>
                <a:t>Debt</a:t>
              </a:r>
              <a:r>
                <a:rPr lang="it-IT"/>
                <a:t>: 6 ore e 11 minuti</a:t>
              </a:r>
            </a:p>
          </p:txBody>
        </p:sp>
        <p:pic>
          <p:nvPicPr>
            <p:cNvPr id="10" name="Elemento grafico 9" descr="Clessidra 30% con riempimento a tinta unita">
              <a:extLst>
                <a:ext uri="{FF2B5EF4-FFF2-40B4-BE49-F238E27FC236}">
                  <a16:creationId xmlns:a16="http://schemas.microsoft.com/office/drawing/2014/main" id="{F4ADA92B-7254-00DE-2D43-2A7D911A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76444" y="3059518"/>
              <a:ext cx="914400" cy="914400"/>
            </a:xfrm>
            <a:prstGeom prst="rect">
              <a:avLst/>
            </a:prstGeom>
          </p:spPr>
        </p:pic>
      </p:grpSp>
      <p:sp>
        <p:nvSpPr>
          <p:cNvPr id="4" name="Ovale 3">
            <a:extLst>
              <a:ext uri="{FF2B5EF4-FFF2-40B4-BE49-F238E27FC236}">
                <a16:creationId xmlns:a16="http://schemas.microsoft.com/office/drawing/2014/main" id="{2544F390-EB3D-7F59-F397-7D163ED3E96A}"/>
              </a:ext>
            </a:extLst>
          </p:cNvPr>
          <p:cNvSpPr/>
          <p:nvPr/>
        </p:nvSpPr>
        <p:spPr>
          <a:xfrm>
            <a:off x="1765005" y="1828799"/>
            <a:ext cx="616688" cy="28707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47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448611" y="448116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SqlNullCheckedResultSet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4C40D78-0198-C6D3-FC62-94EC3D24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1" y="1721110"/>
            <a:ext cx="4094477" cy="198729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B0B6A6D-7824-4B17-646F-4A98300F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985" y="1721109"/>
            <a:ext cx="4094478" cy="19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0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6D087FDE-CF9B-0E3B-B924-11B6E5C53189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7324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SqlNullCheckedResultSet.java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6391AD-0E36-79F3-97ED-271D9FE59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007529"/>
            <a:ext cx="8106906" cy="1810003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A583089A-BD70-7959-09FC-447F400157CB}"/>
              </a:ext>
            </a:extLst>
          </p:cNvPr>
          <p:cNvGrpSpPr/>
          <p:nvPr/>
        </p:nvGrpSpPr>
        <p:grpSpPr>
          <a:xfrm>
            <a:off x="555702" y="3492763"/>
            <a:ext cx="3452418" cy="911592"/>
            <a:chOff x="570942" y="3050807"/>
            <a:chExt cx="3012230" cy="914400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FABD3CA-FBA2-8831-6C15-15D04FC8D7C1}"/>
                </a:ext>
              </a:extLst>
            </p:cNvPr>
            <p:cNvSpPr/>
            <p:nvPr/>
          </p:nvSpPr>
          <p:spPr>
            <a:xfrm>
              <a:off x="570942" y="3198927"/>
              <a:ext cx="2310482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/>
                <a:t>Technical</a:t>
              </a:r>
              <a:r>
                <a:rPr lang="it-IT"/>
                <a:t> </a:t>
              </a:r>
              <a:r>
                <a:rPr lang="it-IT" b="1" err="1"/>
                <a:t>Debt</a:t>
              </a:r>
              <a:r>
                <a:rPr lang="it-IT"/>
                <a:t>: 30 minuti</a:t>
              </a:r>
            </a:p>
          </p:txBody>
        </p:sp>
        <p:pic>
          <p:nvPicPr>
            <p:cNvPr id="6" name="Elemento grafico 5" descr="Clessidra 30% con riempimento a tinta unita">
              <a:extLst>
                <a:ext uri="{FF2B5EF4-FFF2-40B4-BE49-F238E27FC236}">
                  <a16:creationId xmlns:a16="http://schemas.microsoft.com/office/drawing/2014/main" id="{4310E964-D70A-EAEE-2444-670E2F0C2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68772" y="30508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3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D252874-6DFB-ADF6-9AD1-522367449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8936" r="15556" b="4358"/>
          <a:stretch/>
        </p:blipFill>
        <p:spPr>
          <a:xfrm>
            <a:off x="1092200" y="647700"/>
            <a:ext cx="6959600" cy="3848100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B209F82D-FAD2-ED1F-DF78-85BE2F338242}"/>
              </a:ext>
            </a:extLst>
          </p:cNvPr>
          <p:cNvSpPr/>
          <p:nvPr/>
        </p:nvSpPr>
        <p:spPr>
          <a:xfrm>
            <a:off x="4051005" y="3253564"/>
            <a:ext cx="520995" cy="4465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721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19" name="Google Shape;319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Immagine 2">
            <a:extLst>
              <a:ext uri="{FF2B5EF4-FFF2-40B4-BE49-F238E27FC236}">
                <a16:creationId xmlns:a16="http://schemas.microsoft.com/office/drawing/2014/main" id="{D8EA0759-312A-3ED2-CC5E-AF8862BF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4" y="1375996"/>
            <a:ext cx="3628494" cy="2312376"/>
          </a:xfrm>
          <a:prstGeom prst="rect">
            <a:avLst/>
          </a:prstGeom>
        </p:spPr>
      </p:pic>
      <p:sp>
        <p:nvSpPr>
          <p:cNvPr id="5" name="Google Shape;317;p33">
            <a:extLst>
              <a:ext uri="{FF2B5EF4-FFF2-40B4-BE49-F238E27FC236}">
                <a16:creationId xmlns:a16="http://schemas.microsoft.com/office/drawing/2014/main" id="{CB361CE8-EB0B-CFD5-091C-0F1E5FFCB1E7}"/>
              </a:ext>
            </a:extLst>
          </p:cNvPr>
          <p:cNvSpPr txBox="1">
            <a:spLocks/>
          </p:cNvSpPr>
          <p:nvPr/>
        </p:nvSpPr>
        <p:spPr>
          <a:xfrm>
            <a:off x="362466" y="373650"/>
            <a:ext cx="3568009" cy="441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Analisi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Qualitativa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lang="en-US" sz="1800" b="1"/>
              <a:t>Project</a:t>
            </a:r>
            <a:r>
              <a:rPr lang="en-US" sz="1800"/>
              <a:t>: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apache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/commons-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dbutils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6269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59711" y="43155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SqlNullCheckedResultSetTest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7A78DB7-907E-FACA-9FF5-0948B558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11" y="1117795"/>
            <a:ext cx="2622028" cy="127262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87E4691-7061-1013-FE0D-C747DF38F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75" y="1117795"/>
            <a:ext cx="2622028" cy="127262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1D4982A-6150-65F5-3637-A2D3F3339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262" y="1117795"/>
            <a:ext cx="2622027" cy="127262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137CC62-4E90-F7A8-98F3-E5A72264B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10" y="2762963"/>
            <a:ext cx="2622025" cy="127262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5E23DB3-A870-AEBC-1EC9-F96143F10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775" y="2759950"/>
            <a:ext cx="2622024" cy="1272622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8CB55CFA-35EB-8F09-F106-0CF36A55FD1A}"/>
              </a:ext>
            </a:extLst>
          </p:cNvPr>
          <p:cNvSpPr/>
          <p:nvPr/>
        </p:nvSpPr>
        <p:spPr>
          <a:xfrm>
            <a:off x="1162051" y="1281113"/>
            <a:ext cx="433388" cy="957262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B69116B-CC59-9202-0F14-C65C2B253C69}"/>
              </a:ext>
            </a:extLst>
          </p:cNvPr>
          <p:cNvSpPr/>
          <p:nvPr/>
        </p:nvSpPr>
        <p:spPr>
          <a:xfrm>
            <a:off x="4095750" y="1275476"/>
            <a:ext cx="361950" cy="957262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6A4A5DE6-863C-FF70-EF56-5D6184A8E398}"/>
              </a:ext>
            </a:extLst>
          </p:cNvPr>
          <p:cNvSpPr/>
          <p:nvPr/>
        </p:nvSpPr>
        <p:spPr>
          <a:xfrm>
            <a:off x="6953251" y="1275476"/>
            <a:ext cx="433388" cy="957262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F64829A7-A818-C19B-C44C-39BA74508296}"/>
              </a:ext>
            </a:extLst>
          </p:cNvPr>
          <p:cNvSpPr/>
          <p:nvPr/>
        </p:nvSpPr>
        <p:spPr>
          <a:xfrm>
            <a:off x="1290640" y="3524249"/>
            <a:ext cx="176210" cy="413671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8C4E7D26-21C3-FE4F-7FD1-055C6B8C87B5}"/>
              </a:ext>
            </a:extLst>
          </p:cNvPr>
          <p:cNvSpPr/>
          <p:nvPr/>
        </p:nvSpPr>
        <p:spPr>
          <a:xfrm>
            <a:off x="4150518" y="3038475"/>
            <a:ext cx="271463" cy="623888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5881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82BB5E9A-4C89-8B6F-9421-B9D60B9F791B}"/>
              </a:ext>
            </a:extLst>
          </p:cNvPr>
          <p:cNvSpPr txBox="1"/>
          <p:nvPr/>
        </p:nvSpPr>
        <p:spPr>
          <a:xfrm>
            <a:off x="208156" y="178419"/>
            <a:ext cx="79173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Classe:</a:t>
            </a:r>
            <a:r>
              <a:rPr lang="it-IT" sz="14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400" err="1">
                <a:solidFill>
                  <a:schemeClr val="lt1"/>
                </a:solidFill>
                <a:latin typeface="Titillium Web Light"/>
                <a:sym typeface="Titillium Web Light"/>
              </a:rPr>
              <a:t>SqlNullCheckedResultSetTest</a:t>
            </a:r>
            <a:endParaRPr lang="it-IT" b="1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198d511</a:t>
            </a:r>
            <a:endParaRPr lang="it-IT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sv-SE">
                <a:solidFill>
                  <a:schemeClr val="lt1"/>
                </a:solidFill>
                <a:latin typeface="Titillium Web Light"/>
                <a:sym typeface="Titillium Web Light"/>
              </a:rPr>
              <a:t>Daniel Fabulich &lt;dfabulich@apache.org&gt;</a:t>
            </a:r>
            <a:endParaRPr lang="it-IT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2009-11-08 01:43:32 +0000</a:t>
            </a:r>
          </a:p>
          <a:p>
            <a:r>
              <a:rPr lang="it-IT" altLang="it-IT">
                <a:solidFill>
                  <a:schemeClr val="lt1"/>
                </a:solidFill>
                <a:latin typeface="Titillium Web Light"/>
              </a:rPr>
              <a:t>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0B800AE-B4CD-75CA-1BA2-7E3E77BA07AA}"/>
              </a:ext>
            </a:extLst>
          </p:cNvPr>
          <p:cNvSpPr/>
          <p:nvPr/>
        </p:nvSpPr>
        <p:spPr>
          <a:xfrm>
            <a:off x="6570923" y="3136474"/>
            <a:ext cx="1446028" cy="1318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/>
              <a:t>CBO: 8 </a:t>
            </a:r>
            <a:r>
              <a:rPr lang="it-IT">
                <a:latin typeface="Cambria Math" panose="02040503050406030204" pitchFamily="18" charset="0"/>
                <a:ea typeface="Cambria Math" panose="02040503050406030204" pitchFamily="18" charset="0"/>
              </a:rPr>
              <a:t>→  9</a:t>
            </a:r>
          </a:p>
          <a:p>
            <a:pPr algn="just"/>
            <a:r>
              <a:rPr lang="it-IT">
                <a:latin typeface="Cambria Math" panose="02040503050406030204" pitchFamily="18" charset="0"/>
                <a:ea typeface="Cambria Math" panose="02040503050406030204" pitchFamily="18" charset="0"/>
              </a:rPr>
              <a:t>FANIN: 0 → 1 </a:t>
            </a:r>
          </a:p>
          <a:p>
            <a:pPr algn="just"/>
            <a:r>
              <a:rPr lang="it-IT">
                <a:latin typeface="Cambria Math" panose="02040503050406030204" pitchFamily="18" charset="0"/>
                <a:ea typeface="Cambria Math" panose="02040503050406030204" pitchFamily="18" charset="0"/>
              </a:rPr>
              <a:t>FANOUT: 8 → 9 </a:t>
            </a:r>
          </a:p>
          <a:p>
            <a:pPr algn="just"/>
            <a:r>
              <a:rPr lang="it-IT">
                <a:latin typeface="Cambria Math" panose="02040503050406030204" pitchFamily="18" charset="0"/>
                <a:ea typeface="Cambria Math" panose="02040503050406030204" pitchFamily="18" charset="0"/>
              </a:rPr>
              <a:t>WMC: 48 → 52 </a:t>
            </a:r>
            <a:endParaRPr lang="it-IT"/>
          </a:p>
          <a:p>
            <a:pPr algn="just"/>
            <a:r>
              <a:rPr lang="it-IT">
                <a:latin typeface="Cambria Math" panose="02040503050406030204" pitchFamily="18" charset="0"/>
                <a:ea typeface="Cambria Math" panose="02040503050406030204" pitchFamily="18" charset="0"/>
              </a:rPr>
              <a:t>RFC: 102 → 105 </a:t>
            </a:r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C93D60-7BDD-19BA-0480-24CF6B432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156" y="1201505"/>
            <a:ext cx="422016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6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59711" y="43155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SqlNullCheckedResultSetTest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137CC62-4E90-F7A8-98F3-E5A72264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80" y="994131"/>
            <a:ext cx="7393640" cy="3588569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B36A5085-2657-083C-8395-1BCE6F18EA67}"/>
              </a:ext>
            </a:extLst>
          </p:cNvPr>
          <p:cNvSpPr/>
          <p:nvPr/>
        </p:nvSpPr>
        <p:spPr>
          <a:xfrm>
            <a:off x="6502400" y="1473200"/>
            <a:ext cx="925611" cy="18250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56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82BB5E9A-4C89-8B6F-9421-B9D60B9F791B}"/>
              </a:ext>
            </a:extLst>
          </p:cNvPr>
          <p:cNvSpPr txBox="1"/>
          <p:nvPr/>
        </p:nvSpPr>
        <p:spPr>
          <a:xfrm>
            <a:off x="208156" y="178419"/>
            <a:ext cx="7917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Classe:</a:t>
            </a:r>
            <a:r>
              <a:rPr lang="it-IT" sz="14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400" err="1">
                <a:solidFill>
                  <a:schemeClr val="lt1"/>
                </a:solidFill>
                <a:latin typeface="Titillium Web Light"/>
                <a:sym typeface="Titillium Web Light"/>
              </a:rPr>
              <a:t>SqlNullCheckedResultSetTest</a:t>
            </a:r>
            <a:endParaRPr lang="it-IT" b="1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 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77faa3c  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sv-SE">
                <a:solidFill>
                  <a:schemeClr val="lt1"/>
                </a:solidFill>
                <a:latin typeface="Titillium Web Light"/>
                <a:sym typeface="Titillium Web Light"/>
              </a:rPr>
              <a:t>Carl Hall &lt;thecarlhall@apache.org&gt;</a:t>
            </a:r>
            <a:endParaRPr lang="it-IT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2017-07-16 14:40:55 -0700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0B800AE-B4CD-75CA-1BA2-7E3E77BA07AA}"/>
              </a:ext>
            </a:extLst>
          </p:cNvPr>
          <p:cNvSpPr/>
          <p:nvPr/>
        </p:nvSpPr>
        <p:spPr>
          <a:xfrm>
            <a:off x="6062655" y="3037367"/>
            <a:ext cx="2692279" cy="1318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RFC: 106 </a:t>
            </a:r>
            <a:r>
              <a:rPr lang="it-IT">
                <a:latin typeface="Cambria Math" panose="02040503050406030204" pitchFamily="18" charset="0"/>
                <a:ea typeface="Cambria Math" panose="02040503050406030204" pitchFamily="18" charset="0"/>
              </a:rPr>
              <a:t>→  113</a:t>
            </a:r>
            <a:endParaRPr lang="it-IT"/>
          </a:p>
          <a:p>
            <a:pPr algn="ctr"/>
            <a:r>
              <a:rPr lang="it-IT"/>
              <a:t>Parola chiave </a:t>
            </a:r>
            <a:r>
              <a:rPr lang="it-IT" b="1" i="1" err="1"/>
              <a:t>final</a:t>
            </a:r>
            <a:r>
              <a:rPr lang="it-IT"/>
              <a:t> aggiunta spesso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2A421CD-C77C-202D-C017-B9BE878BFD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156" y="1132526"/>
            <a:ext cx="6287377" cy="16861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D239523-6878-C43E-C131-D1EE357C1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156" y="2944002"/>
            <a:ext cx="4991797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19" name="Google Shape;319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magine 8" descr="Immagine che contiene testo, interni, persona&#10;&#10;Descrizione generata automaticamente">
            <a:extLst>
              <a:ext uri="{FF2B5EF4-FFF2-40B4-BE49-F238E27FC236}">
                <a16:creationId xmlns:a16="http://schemas.microsoft.com/office/drawing/2014/main" id="{6895C108-BFAD-9B0C-FBCA-DD6FD8C0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614" y="1320701"/>
            <a:ext cx="3573315" cy="2376022"/>
          </a:xfrm>
          <a:prstGeom prst="rect">
            <a:avLst/>
          </a:prstGeom>
        </p:spPr>
      </p:pic>
      <p:sp>
        <p:nvSpPr>
          <p:cNvPr id="3" name="Google Shape;317;p33">
            <a:extLst>
              <a:ext uri="{FF2B5EF4-FFF2-40B4-BE49-F238E27FC236}">
                <a16:creationId xmlns:a16="http://schemas.microsoft.com/office/drawing/2014/main" id="{92AA9871-15EE-EAB4-5BD0-D5C776F443DB}"/>
              </a:ext>
            </a:extLst>
          </p:cNvPr>
          <p:cNvSpPr txBox="1">
            <a:spLocks/>
          </p:cNvSpPr>
          <p:nvPr/>
        </p:nvSpPr>
        <p:spPr>
          <a:xfrm>
            <a:off x="362466" y="373650"/>
            <a:ext cx="3568009" cy="441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sz="2800" err="1"/>
              <a:t>Analisi</a:t>
            </a:r>
            <a:r>
              <a:rPr lang="en-US" sz="2800"/>
              <a:t> </a:t>
            </a:r>
            <a:r>
              <a:rPr lang="en-US" sz="2800" err="1"/>
              <a:t>Quantitativa</a:t>
            </a:r>
            <a:endParaRPr lang="en-US" sz="28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indent="0">
              <a:buFont typeface="Titillium Web Light"/>
              <a:buNone/>
            </a:pPr>
            <a:r>
              <a:rPr lang="en-US" sz="1800" b="1"/>
              <a:t>Project</a:t>
            </a:r>
            <a:r>
              <a:rPr lang="en-US" sz="1800"/>
              <a:t>: </a:t>
            </a:r>
            <a:r>
              <a:rPr lang="en-US" sz="1800" err="1"/>
              <a:t>TooTallNate</a:t>
            </a:r>
            <a:r>
              <a:rPr lang="en-US" sz="1800"/>
              <a:t>/Java-WebSocket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1;p35">
            <a:extLst>
              <a:ext uri="{FF2B5EF4-FFF2-40B4-BE49-F238E27FC236}">
                <a16:creationId xmlns:a16="http://schemas.microsoft.com/office/drawing/2014/main" id="{D2FE2AB3-7DE5-D834-CB76-ACCBBD8BA3C1}"/>
              </a:ext>
            </a:extLst>
          </p:cNvPr>
          <p:cNvSpPr txBox="1">
            <a:spLocks/>
          </p:cNvSpPr>
          <p:nvPr/>
        </p:nvSpPr>
        <p:spPr>
          <a:xfrm>
            <a:off x="444109" y="54268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it-IT" b="1">
                <a:solidFill>
                  <a:schemeClr val="bg1"/>
                </a:solidFill>
                <a:latin typeface="Titillium Web Light" panose="00000400000000000000" pitchFamily="2" charset="0"/>
              </a:rPr>
              <a:t>Java Web Socket</a:t>
            </a:r>
          </a:p>
        </p:txBody>
      </p:sp>
      <p:sp>
        <p:nvSpPr>
          <p:cNvPr id="6" name="Google Shape;332;p35">
            <a:extLst>
              <a:ext uri="{FF2B5EF4-FFF2-40B4-BE49-F238E27FC236}">
                <a16:creationId xmlns:a16="http://schemas.microsoft.com/office/drawing/2014/main" id="{E7335E3E-9548-203C-5CD6-65102DF6CB26}"/>
              </a:ext>
            </a:extLst>
          </p:cNvPr>
          <p:cNvSpPr txBox="1">
            <a:spLocks/>
          </p:cNvSpPr>
          <p:nvPr/>
        </p:nvSpPr>
        <p:spPr>
          <a:xfrm>
            <a:off x="267116" y="2079247"/>
            <a:ext cx="7624955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it-IT" sz="2000">
                <a:solidFill>
                  <a:schemeClr val="bg1"/>
                </a:solidFill>
                <a:latin typeface="Titillium Web Light" panose="00000400000000000000" pitchFamily="2" charset="0"/>
              </a:rPr>
              <a:t>È un'implementazione di un server e di un client </a:t>
            </a:r>
            <a:r>
              <a:rPr lang="it-IT" sz="2000" err="1">
                <a:solidFill>
                  <a:schemeClr val="bg1"/>
                </a:solidFill>
                <a:latin typeface="Titillium Web Light" panose="00000400000000000000" pitchFamily="2" charset="0"/>
              </a:rPr>
              <a:t>WebSocket</a:t>
            </a:r>
            <a:r>
              <a:rPr lang="it-IT" sz="2000">
                <a:solidFill>
                  <a:schemeClr val="bg1"/>
                </a:solidFill>
                <a:latin typeface="Titillium Web Light" panose="00000400000000000000" pitchFamily="2" charset="0"/>
              </a:rPr>
              <a:t> barebones</a:t>
            </a:r>
          </a:p>
          <a:p>
            <a:pPr marL="7620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it-IT" sz="2000">
                <a:solidFill>
                  <a:schemeClr val="bg1"/>
                </a:solidFill>
                <a:latin typeface="Titillium Web Light" panose="00000400000000000000" pitchFamily="2" charset="0"/>
              </a:rPr>
              <a:t>Le classi sono implementate in </a:t>
            </a:r>
            <a:r>
              <a:rPr lang="it-IT" sz="2000" err="1">
                <a:solidFill>
                  <a:schemeClr val="bg1"/>
                </a:solidFill>
                <a:latin typeface="Titillium Web Light" panose="00000400000000000000" pitchFamily="2" charset="0"/>
              </a:rPr>
              <a:t>java.nio</a:t>
            </a:r>
            <a:r>
              <a:rPr lang="it-IT" sz="2000">
                <a:solidFill>
                  <a:schemeClr val="bg1"/>
                </a:solidFill>
                <a:latin typeface="Titillium Web Light" panose="00000400000000000000" pitchFamily="2" charset="0"/>
              </a:rPr>
              <a:t>, che consente un modello non bloccante guidato dagli eventi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it-IT" sz="2000">
                <a:solidFill>
                  <a:schemeClr val="bg1"/>
                </a:solidFill>
                <a:latin typeface="Titillium Web Light" panose="00000400000000000000" pitchFamily="2" charset="0"/>
              </a:rPr>
              <a:t>Il repository presente su GitHub prevede 1117commits, 4 </a:t>
            </a:r>
            <a:r>
              <a:rPr lang="it-IT" sz="2000" err="1">
                <a:solidFill>
                  <a:schemeClr val="bg1"/>
                </a:solidFill>
                <a:latin typeface="Titillium Web Light" panose="00000400000000000000" pitchFamily="2" charset="0"/>
              </a:rPr>
              <a:t>branches</a:t>
            </a:r>
            <a:r>
              <a:rPr lang="it-IT" sz="2000">
                <a:solidFill>
                  <a:schemeClr val="bg1"/>
                </a:solidFill>
                <a:latin typeface="Titillium Web Light" panose="00000400000000000000" pitchFamily="2" charset="0"/>
              </a:rPr>
              <a:t> e 28 tags per le reviews</a:t>
            </a:r>
          </a:p>
        </p:txBody>
      </p:sp>
      <p:sp>
        <p:nvSpPr>
          <p:cNvPr id="7" name="Google Shape;333;p35">
            <a:extLst>
              <a:ext uri="{FF2B5EF4-FFF2-40B4-BE49-F238E27FC236}">
                <a16:creationId xmlns:a16="http://schemas.microsoft.com/office/drawing/2014/main" id="{6F39EE05-C213-D91F-66AD-A3E5045C856C}"/>
              </a:ext>
            </a:extLst>
          </p:cNvPr>
          <p:cNvSpPr txBox="1">
            <a:spLocks/>
          </p:cNvSpPr>
          <p:nvPr/>
        </p:nvSpPr>
        <p:spPr>
          <a:xfrm>
            <a:off x="8328184" y="463070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>
              <a:defRPr/>
            </a:pPr>
            <a:fld id="{00000000-1234-1234-1234-123412341234}" type="slidenum">
              <a:rPr lang="en" smtClean="0">
                <a:solidFill>
                  <a:srgbClr val="25A6E0"/>
                </a:solidFill>
              </a:rPr>
              <a:pPr>
                <a:defRPr/>
              </a:pPr>
              <a:t>42</a:t>
            </a:fld>
            <a:endParaRPr lang="en">
              <a:solidFill>
                <a:srgbClr val="25A6E0"/>
              </a:solidFill>
            </a:endParaRPr>
          </a:p>
        </p:txBody>
      </p:sp>
      <p:pic>
        <p:nvPicPr>
          <p:cNvPr id="2" name="Picture 14" descr="Java-WebSocket/ExampleClient.java at master · TooTallNate/Java-WebSocket ·  GitHub">
            <a:extLst>
              <a:ext uri="{FF2B5EF4-FFF2-40B4-BE49-F238E27FC236}">
                <a16:creationId xmlns:a16="http://schemas.microsoft.com/office/drawing/2014/main" id="{02261BC2-7418-47EF-1AD0-71179E79D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"/>
                    </a14:imgEffect>
                    <a14:imgEffect>
                      <a14:brightnessContrast bright="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494"/>
          <a:stretch/>
        </p:blipFill>
        <p:spPr bwMode="auto">
          <a:xfrm>
            <a:off x="4304884" y="92304"/>
            <a:ext cx="4839116" cy="15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9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846682" y="54505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Classi (1)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AE7F1BDF-D71F-7CC9-9BF8-BEBD723BB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096" y="1240267"/>
            <a:ext cx="5637809" cy="35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846682" y="54505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Classi (2)</a:t>
            </a:r>
          </a:p>
        </p:txBody>
      </p:sp>
      <p:graphicFrame>
        <p:nvGraphicFramePr>
          <p:cNvPr id="2" name="Google Shape;169;p24">
            <a:extLst>
              <a:ext uri="{FF2B5EF4-FFF2-40B4-BE49-F238E27FC236}">
                <a16:creationId xmlns:a16="http://schemas.microsoft.com/office/drawing/2014/main" id="{1685BDF5-6172-ADB7-D295-5BBA73381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993715"/>
              </p:ext>
            </p:extLst>
          </p:nvPr>
        </p:nvGraphicFramePr>
        <p:xfrm>
          <a:off x="1037899" y="1564481"/>
          <a:ext cx="6979050" cy="2663300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48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Nome della classe</a:t>
                      </a:r>
                      <a:endParaRPr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Numero di modifiche</a:t>
                      </a:r>
                      <a:endParaRPr sz="11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2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noProof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org.java_websocket.drafts.Draft_6455</a:t>
                      </a:r>
                      <a:endParaRPr sz="1400" b="0" i="0" u="none" strike="noStrike" cap="none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noProof="0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1190</a:t>
                      </a:r>
                      <a:endParaRPr lang="it-IT" sz="1800" b="0" i="0" u="none" strike="noStrike" cap="none">
                        <a:solidFill>
                          <a:schemeClr val="bg1"/>
                        </a:solidFill>
                        <a:latin typeface="Inter-Regular"/>
                        <a:ea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2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noProof="0" err="1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org.java_websocket.server.WebSocketServer</a:t>
                      </a:r>
                      <a:endParaRPr sz="1400" b="0" i="0" u="none" strike="noStrike" cap="none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noProof="0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Arial"/>
                          <a:sym typeface="Arial"/>
                        </a:rPr>
                        <a:t>1104</a:t>
                      </a:r>
                      <a:endParaRPr sz="1800" b="0" i="0" u="none" strike="noStrike" cap="none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32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noProof="0" err="1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ChatServer</a:t>
                      </a:r>
                      <a:endParaRPr sz="1400" b="0" i="0" u="none" strike="noStrike" cap="none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</a:rPr>
                        <a:t>120</a:t>
                      </a:r>
                      <a:endParaRPr sz="1800" b="0" i="0" u="none" strike="noStrike" cap="none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08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Draft_6455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75976F2-1DA7-5064-219F-64572042F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2" y="863463"/>
            <a:ext cx="2414356" cy="118517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B1B111-0FBA-4525-C9EF-82AC45DB6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31" y="863463"/>
            <a:ext cx="2414356" cy="118517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DC8C243-5154-CE19-1634-65BB846BD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650" y="863463"/>
            <a:ext cx="2414353" cy="118517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C5F1FC0-083C-8EE2-8BCB-7A0D71B72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12" y="2323088"/>
            <a:ext cx="2414357" cy="1185173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2AECC32-9880-E495-87EC-EBAD1C2E9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631" y="2323087"/>
            <a:ext cx="2414356" cy="1185173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D12F7DE5-F609-9475-2E6B-43D948397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8649" y="2323087"/>
            <a:ext cx="2414357" cy="118517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F229EEE2-6CF4-EF0A-094B-EC9039A63B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1631" y="3782712"/>
            <a:ext cx="2414356" cy="11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9A2E36-2E8E-1A84-61D1-59B94F7C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595424"/>
            <a:ext cx="7602515" cy="875495"/>
          </a:xfrm>
          <a:prstGeom prst="rect">
            <a:avLst/>
          </a:prstGeom>
          <a:ln w="31750">
            <a:noFill/>
          </a:ln>
        </p:spPr>
      </p:pic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30FC6D3F-48E8-F0FA-91CC-9629E08A51C9}"/>
              </a:ext>
            </a:extLst>
          </p:cNvPr>
          <p:cNvSpPr txBox="1">
            <a:spLocks/>
          </p:cNvSpPr>
          <p:nvPr/>
        </p:nvSpPr>
        <p:spPr>
          <a:xfrm>
            <a:off x="499494" y="85061"/>
            <a:ext cx="7068300" cy="372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Draft_6455.java (1)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BFD4A5D-A0DA-EEAB-4F51-E10340D5A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4" y="1553138"/>
            <a:ext cx="7602515" cy="901850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B55952CB-38EE-919D-E6D9-849D895F50D0}"/>
              </a:ext>
            </a:extLst>
          </p:cNvPr>
          <p:cNvGrpSpPr/>
          <p:nvPr/>
        </p:nvGrpSpPr>
        <p:grpSpPr>
          <a:xfrm>
            <a:off x="499494" y="2537207"/>
            <a:ext cx="7602515" cy="2006047"/>
            <a:chOff x="499494" y="2537207"/>
            <a:chExt cx="7602515" cy="200604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4CFB22B-5B05-356F-865E-3E2AB495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494" y="3554441"/>
              <a:ext cx="7602515" cy="988813"/>
            </a:xfrm>
            <a:prstGeom prst="rect">
              <a:avLst/>
            </a:prstGeom>
          </p:spPr>
        </p:pic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6F47DF64-01E8-DED5-9305-9A1BE752D566}"/>
                </a:ext>
              </a:extLst>
            </p:cNvPr>
            <p:cNvGrpSpPr/>
            <p:nvPr/>
          </p:nvGrpSpPr>
          <p:grpSpPr>
            <a:xfrm>
              <a:off x="499494" y="2537207"/>
              <a:ext cx="7602515" cy="973180"/>
              <a:chOff x="499494" y="2537207"/>
              <a:chExt cx="7602515" cy="973180"/>
            </a:xfrm>
          </p:grpSpPr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1C8A480A-55A8-5D85-1982-01CC75A46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494" y="2537207"/>
                <a:ext cx="7602515" cy="938989"/>
              </a:xfrm>
              <a:prstGeom prst="rect">
                <a:avLst/>
              </a:prstGeom>
            </p:spPr>
          </p:pic>
          <p:sp>
            <p:nvSpPr>
              <p:cNvPr id="2" name="Ovale 1">
                <a:extLst>
                  <a:ext uri="{FF2B5EF4-FFF2-40B4-BE49-F238E27FC236}">
                    <a16:creationId xmlns:a16="http://schemas.microsoft.com/office/drawing/2014/main" id="{2EA040E8-AD5C-2D48-2AFA-CA4F78DE84E5}"/>
                  </a:ext>
                </a:extLst>
              </p:cNvPr>
              <p:cNvSpPr/>
              <p:nvPr/>
            </p:nvSpPr>
            <p:spPr>
              <a:xfrm>
                <a:off x="2052084" y="3063820"/>
                <a:ext cx="520995" cy="446567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222F576-6F47-37C8-E12B-BBB3E771935B}"/>
                </a:ext>
              </a:extLst>
            </p:cNvPr>
            <p:cNvSpPr/>
            <p:nvPr/>
          </p:nvSpPr>
          <p:spPr>
            <a:xfrm>
              <a:off x="1201479" y="4136065"/>
              <a:ext cx="520995" cy="35934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81153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6D6BC3E2-10E6-7697-4E9E-894060968B85}"/>
              </a:ext>
            </a:extLst>
          </p:cNvPr>
          <p:cNvSpPr txBox="1">
            <a:spLocks/>
          </p:cNvSpPr>
          <p:nvPr/>
        </p:nvSpPr>
        <p:spPr>
          <a:xfrm>
            <a:off x="499494" y="85061"/>
            <a:ext cx="7068300" cy="372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Draft_6455.java (2)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50F6FC5-7D6C-E79B-8F31-26F64EDD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595425"/>
            <a:ext cx="7964022" cy="12013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BBEF5AA-FCA7-9393-917F-C95C99C2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5" y="1973036"/>
            <a:ext cx="7964022" cy="1049522"/>
          </a:xfrm>
          <a:prstGeom prst="rect">
            <a:avLst/>
          </a:prstGeom>
        </p:spPr>
      </p:pic>
      <p:pic>
        <p:nvPicPr>
          <p:cNvPr id="9" name="Elemento grafico 8" descr="Clessidra 30% con riempimento a tinta unita">
            <a:extLst>
              <a:ext uri="{FF2B5EF4-FFF2-40B4-BE49-F238E27FC236}">
                <a16:creationId xmlns:a16="http://schemas.microsoft.com/office/drawing/2014/main" id="{10E81227-5EC8-DEB3-4574-1A95CD4F9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4305" y="3633675"/>
            <a:ext cx="914400" cy="9144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C069E09-E5AC-2422-385F-7FFC4032FAC8}"/>
              </a:ext>
            </a:extLst>
          </p:cNvPr>
          <p:cNvSpPr/>
          <p:nvPr/>
        </p:nvSpPr>
        <p:spPr>
          <a:xfrm>
            <a:off x="339474" y="3707735"/>
            <a:ext cx="3806499" cy="766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/>
              <a:t>Technical </a:t>
            </a:r>
            <a:r>
              <a:rPr lang="it-IT" b="1" err="1"/>
              <a:t>Debt</a:t>
            </a:r>
            <a:r>
              <a:rPr lang="it-IT"/>
              <a:t>: 27 minuti (&gt;1000 LOC)</a:t>
            </a:r>
          </a:p>
        </p:txBody>
      </p:sp>
    </p:spTree>
    <p:extLst>
      <p:ext uri="{BB962C8B-B14F-4D97-AF65-F5344CB8AC3E}">
        <p14:creationId xmlns:p14="http://schemas.microsoft.com/office/powerpoint/2010/main" val="396035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WebSocketServer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1B799-989D-3440-9EBB-6761D577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5" y="756463"/>
            <a:ext cx="2426614" cy="1191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25FB7-6100-F34F-09F8-57A496BFE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10" y="756463"/>
            <a:ext cx="2426615" cy="1191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B8F8E-1D1B-93B2-1BBE-059F92BC7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391" y="756463"/>
            <a:ext cx="2426616" cy="119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E5647-8B43-2A8C-212F-0A73D94C3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35" y="2169311"/>
            <a:ext cx="2426614" cy="11911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934F9-3446-F387-2B5E-FFF15FFAB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710" y="2169311"/>
            <a:ext cx="2541297" cy="1247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831D8D-5402-17DA-FF49-0FD750E73A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682" y="2169310"/>
            <a:ext cx="2541299" cy="1247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2932CB-B72C-BE38-8D88-ACCBBD601C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709" y="3562256"/>
            <a:ext cx="2541299" cy="124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FFE211D1-21C5-C39A-4018-4393E2DCFF54}"/>
              </a:ext>
            </a:extLst>
          </p:cNvPr>
          <p:cNvSpPr txBox="1">
            <a:spLocks/>
          </p:cNvSpPr>
          <p:nvPr/>
        </p:nvSpPr>
        <p:spPr>
          <a:xfrm>
            <a:off x="403859" y="200367"/>
            <a:ext cx="6543631" cy="372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WebSocketServer.java (1)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A9F073-FC4B-0074-D43F-56C7DB4E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" y="725242"/>
            <a:ext cx="6543631" cy="9877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DF30B25-61B7-ADC7-5AC7-C8DCEEA37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59" y="1986061"/>
            <a:ext cx="6543631" cy="2952013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AD099B6-FA18-3127-8363-8CDC3335036C}"/>
              </a:ext>
            </a:extLst>
          </p:cNvPr>
          <p:cNvSpPr/>
          <p:nvPr/>
        </p:nvSpPr>
        <p:spPr>
          <a:xfrm>
            <a:off x="1881964" y="2254102"/>
            <a:ext cx="520995" cy="31764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25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SonarQube: un valido strumento di analisi statica del codice - Intré">
            <a:extLst>
              <a:ext uri="{FF2B5EF4-FFF2-40B4-BE49-F238E27FC236}">
                <a16:creationId xmlns:a16="http://schemas.microsoft.com/office/drawing/2014/main" id="{014DC405-E160-D154-0610-1112C2FB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591" y="339090"/>
            <a:ext cx="4334107" cy="133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0BEC41-8F5F-2C6D-DAC1-1503B831F56C}"/>
              </a:ext>
            </a:extLst>
          </p:cNvPr>
          <p:cNvGrpSpPr/>
          <p:nvPr/>
        </p:nvGrpSpPr>
        <p:grpSpPr>
          <a:xfrm>
            <a:off x="647700" y="2892156"/>
            <a:ext cx="815251" cy="1470673"/>
            <a:chOff x="4572000" y="476045"/>
            <a:chExt cx="815251" cy="1470673"/>
          </a:xfrm>
        </p:grpSpPr>
        <p:pic>
          <p:nvPicPr>
            <p:cNvPr id="23" name="Picture 2" descr="Java Logo transparent PNG - StickPNG">
              <a:extLst>
                <a:ext uri="{FF2B5EF4-FFF2-40B4-BE49-F238E27FC236}">
                  <a16:creationId xmlns:a16="http://schemas.microsoft.com/office/drawing/2014/main" id="{19832F87-55E8-3BD7-7BD9-83896487F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76045"/>
              <a:ext cx="815251" cy="1101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014BB6-5C43-8D68-FA3A-7BB3157BC1DC}"/>
                </a:ext>
              </a:extLst>
            </p:cNvPr>
            <p:cNvSpPr txBox="1"/>
            <p:nvPr/>
          </p:nvSpPr>
          <p:spPr>
            <a:xfrm>
              <a:off x="4700844" y="1577386"/>
              <a:ext cx="55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b="1">
                  <a:solidFill>
                    <a:srgbClr val="5382A1"/>
                  </a:solidFill>
                  <a:latin typeface="Inter-Regular" panose="020B0604020202020204" charset="0"/>
                  <a:ea typeface="Inter-Regular" panose="020B0604020202020204" charset="0"/>
                </a:rPr>
                <a:t>CK</a:t>
              </a:r>
            </a:p>
          </p:txBody>
        </p:sp>
      </p:grpSp>
      <p:sp>
        <p:nvSpPr>
          <p:cNvPr id="25" name="Google Shape;64;p13">
            <a:extLst>
              <a:ext uri="{FF2B5EF4-FFF2-40B4-BE49-F238E27FC236}">
                <a16:creationId xmlns:a16="http://schemas.microsoft.com/office/drawing/2014/main" id="{3AADFE76-A47D-B921-9541-B6704F3A495D}"/>
              </a:ext>
            </a:extLst>
          </p:cNvPr>
          <p:cNvSpPr txBox="1">
            <a:spLocks/>
          </p:cNvSpPr>
          <p:nvPr/>
        </p:nvSpPr>
        <p:spPr>
          <a:xfrm>
            <a:off x="776544" y="1176257"/>
            <a:ext cx="3794371" cy="150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>
                <a:solidFill>
                  <a:schemeClr val="bg1"/>
                </a:solidFill>
              </a:rPr>
              <a:t>L’obiettivo del progetto è quello di analizzare quattro sistemi software open source focalizzandosi su due concetti principali:</a:t>
            </a:r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it-IT" sz="1400">
                <a:solidFill>
                  <a:schemeClr val="bg1"/>
                </a:solidFill>
              </a:rPr>
              <a:t>- Estrazione e analisi delle metriche CK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it-IT" sz="1400">
                <a:solidFill>
                  <a:schemeClr val="bg1"/>
                </a:solidFill>
              </a:rPr>
              <a:t>- Analisi e relazioni del Technical </a:t>
            </a:r>
            <a:r>
              <a:rPr lang="it-IT" sz="1400" err="1">
                <a:solidFill>
                  <a:schemeClr val="bg1"/>
                </a:solidFill>
              </a:rPr>
              <a:t>Debt</a:t>
            </a:r>
            <a:r>
              <a:rPr lang="it-IT" sz="1400">
                <a:solidFill>
                  <a:schemeClr val="bg1"/>
                </a:solidFill>
              </a:rPr>
              <a:t> con le     metriche CK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it-IT" sz="1400"/>
          </a:p>
          <a:p>
            <a:pPr marL="171450" indent="-171450">
              <a:buClr>
                <a:schemeClr val="dk1"/>
              </a:buClr>
              <a:buSzPts val="1100"/>
            </a:pPr>
            <a:endParaRPr lang="it-IT" sz="1400"/>
          </a:p>
          <a:p>
            <a:pPr marL="171450" indent="-171450">
              <a:buClr>
                <a:schemeClr val="dk1"/>
              </a:buClr>
              <a:buSzPts val="1100"/>
            </a:pPr>
            <a:endParaRPr lang="it-IT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CFBB78-27A2-8CA5-3EC9-EE3A5AD92715}"/>
              </a:ext>
            </a:extLst>
          </p:cNvPr>
          <p:cNvSpPr txBox="1"/>
          <p:nvPr/>
        </p:nvSpPr>
        <p:spPr>
          <a:xfrm>
            <a:off x="647700" y="274320"/>
            <a:ext cx="3680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>
                <a:solidFill>
                  <a:schemeClr val="lt1"/>
                </a:solidFill>
                <a:latin typeface="Titillium Web"/>
                <a:sym typeface="Titillium Web"/>
              </a:rPr>
              <a:t>GOAL</a:t>
            </a:r>
          </a:p>
        </p:txBody>
      </p:sp>
      <p:sp>
        <p:nvSpPr>
          <p:cNvPr id="27" name="Google Shape;65;p13">
            <a:extLst>
              <a:ext uri="{FF2B5EF4-FFF2-40B4-BE49-F238E27FC236}">
                <a16:creationId xmlns:a16="http://schemas.microsoft.com/office/drawing/2014/main" id="{2BC848E6-B6FC-C3E4-2CC4-914C1870AACC}"/>
              </a:ext>
            </a:extLst>
          </p:cNvPr>
          <p:cNvSpPr txBox="1">
            <a:spLocks/>
          </p:cNvSpPr>
          <p:nvPr/>
        </p:nvSpPr>
        <p:spPr>
          <a:xfrm>
            <a:off x="1896057" y="3287743"/>
            <a:ext cx="4864206" cy="67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it-IT">
                <a:solidFill>
                  <a:schemeClr val="bg1"/>
                </a:solidFill>
                <a:latin typeface="Titillium Web Light"/>
              </a:rPr>
              <a:t>L</a:t>
            </a:r>
            <a:r>
              <a:rPr lang="it-IT">
                <a:solidFill>
                  <a:schemeClr val="bg1"/>
                </a:solidFill>
                <a:latin typeface="Titillium Web Light"/>
                <a:sym typeface="Titillium Web Light"/>
              </a:rPr>
              <a:t>’analisi è suddivisa in una prima parte quantitativa in cui vengono osservati fenomeni estrapolati dai dati e una seconda parte in cui ci si sofferma su un’analisi qualitativa </a:t>
            </a:r>
          </a:p>
          <a:p>
            <a:pPr>
              <a:buClr>
                <a:schemeClr val="dk1"/>
              </a:buClr>
              <a:buSzPts val="1100"/>
            </a:pPr>
            <a:r>
              <a:rPr lang="it-IT">
                <a:solidFill>
                  <a:schemeClr val="bg1"/>
                </a:solidFill>
                <a:latin typeface="Titillium Web Light"/>
                <a:sym typeface="Titillium Web Light"/>
              </a:rPr>
              <a:t>per entrare nel dettaglio dei fenomeni osservati in precedenza.</a:t>
            </a:r>
          </a:p>
          <a:p>
            <a:endParaRPr lang="it-IT" i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F01B5FA9-7A10-0004-82A7-B86DB8DBD734}"/>
              </a:ext>
            </a:extLst>
          </p:cNvPr>
          <p:cNvSpPr txBox="1">
            <a:spLocks/>
          </p:cNvSpPr>
          <p:nvPr/>
        </p:nvSpPr>
        <p:spPr>
          <a:xfrm>
            <a:off x="499494" y="85061"/>
            <a:ext cx="7068300" cy="372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WebSocketServer.java (2)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A438E0-8672-5B66-AF4C-93E0CA09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3" y="623895"/>
            <a:ext cx="6985827" cy="2061269"/>
          </a:xfrm>
          <a:prstGeom prst="rect">
            <a:avLst/>
          </a:prstGeom>
        </p:spPr>
      </p:pic>
      <p:pic>
        <p:nvPicPr>
          <p:cNvPr id="4" name="Immagine 5">
            <a:extLst>
              <a:ext uri="{FF2B5EF4-FFF2-40B4-BE49-F238E27FC236}">
                <a16:creationId xmlns:a16="http://schemas.microsoft.com/office/drawing/2014/main" id="{FCA58FB5-CFCE-D741-5526-45DF3447D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3" y="3056735"/>
            <a:ext cx="7981197" cy="13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F01B5FA9-7A10-0004-82A7-B86DB8DBD734}"/>
              </a:ext>
            </a:extLst>
          </p:cNvPr>
          <p:cNvSpPr txBox="1">
            <a:spLocks/>
          </p:cNvSpPr>
          <p:nvPr/>
        </p:nvSpPr>
        <p:spPr>
          <a:xfrm>
            <a:off x="499494" y="85061"/>
            <a:ext cx="7068300" cy="372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WebSocketServer.java (3)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AE90C64-4E60-787C-D3A6-01DA196E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619841"/>
            <a:ext cx="7981197" cy="1797723"/>
          </a:xfrm>
          <a:prstGeom prst="rect">
            <a:avLst/>
          </a:prstGeom>
        </p:spPr>
      </p:pic>
      <p:pic>
        <p:nvPicPr>
          <p:cNvPr id="3" name="Immagine 9">
            <a:extLst>
              <a:ext uri="{FF2B5EF4-FFF2-40B4-BE49-F238E27FC236}">
                <a16:creationId xmlns:a16="http://schemas.microsoft.com/office/drawing/2014/main" id="{895DF5BB-3006-193C-6539-FCD3D7C1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4" y="2564656"/>
            <a:ext cx="7645413" cy="1619225"/>
          </a:xfrm>
          <a:prstGeom prst="rect">
            <a:avLst/>
          </a:prstGeom>
        </p:spPr>
      </p:pic>
      <p:grpSp>
        <p:nvGrpSpPr>
          <p:cNvPr id="4" name="Gruppo 6">
            <a:extLst>
              <a:ext uri="{FF2B5EF4-FFF2-40B4-BE49-F238E27FC236}">
                <a16:creationId xmlns:a16="http://schemas.microsoft.com/office/drawing/2014/main" id="{4845CAF5-A6A6-9892-B937-E579CCB2F9C9}"/>
              </a:ext>
            </a:extLst>
          </p:cNvPr>
          <p:cNvGrpSpPr/>
          <p:nvPr/>
        </p:nvGrpSpPr>
        <p:grpSpPr>
          <a:xfrm>
            <a:off x="505529" y="4330973"/>
            <a:ext cx="3301493" cy="557723"/>
            <a:chOff x="649123" y="3059518"/>
            <a:chExt cx="3841721" cy="914400"/>
          </a:xfrm>
        </p:grpSpPr>
        <p:sp>
          <p:nvSpPr>
            <p:cNvPr id="5" name="Rettangolo 3">
              <a:extLst>
                <a:ext uri="{FF2B5EF4-FFF2-40B4-BE49-F238E27FC236}">
                  <a16:creationId xmlns:a16="http://schemas.microsoft.com/office/drawing/2014/main" id="{F063EBE6-7ECE-022B-226C-6CFED1948731}"/>
                </a:ext>
              </a:extLst>
            </p:cNvPr>
            <p:cNvSpPr/>
            <p:nvPr/>
          </p:nvSpPr>
          <p:spPr>
            <a:xfrm>
              <a:off x="649123" y="3207638"/>
              <a:ext cx="2975226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Technical </a:t>
              </a:r>
              <a:r>
                <a:rPr lang="it-IT" err="1"/>
                <a:t>Debt</a:t>
              </a:r>
              <a:r>
                <a:rPr lang="it-IT"/>
                <a:t>: 1 ora e 48 minuti</a:t>
              </a:r>
            </a:p>
          </p:txBody>
        </p:sp>
        <p:pic>
          <p:nvPicPr>
            <p:cNvPr id="7" name="Elemento grafico 4" descr="Clessidra 30% con riempimento a tinta unita">
              <a:extLst>
                <a:ext uri="{FF2B5EF4-FFF2-40B4-BE49-F238E27FC236}">
                  <a16:creationId xmlns:a16="http://schemas.microsoft.com/office/drawing/2014/main" id="{087307BC-5D52-F673-0B15-439EBAF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76444" y="305951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03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78412" y="13175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ChatServer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52A5B-8846-DE8F-A6D1-E124F648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44312"/>
            <a:ext cx="2577297" cy="126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9D360-CC70-71EC-7ECA-17EDA337A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9" y="744312"/>
            <a:ext cx="2577298" cy="1265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2EE33D-7865-6254-23D1-703020989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99" y="744312"/>
            <a:ext cx="2577298" cy="1265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A4357A-8D03-CB7A-AE3D-FE93802C5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48" y="2281281"/>
            <a:ext cx="2577298" cy="1265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B676A-FD61-A508-8988-03C5FBDDB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799" y="2281281"/>
            <a:ext cx="2577298" cy="1265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57887D-92BC-6E3D-F9A1-6800640FF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2750" y="2281281"/>
            <a:ext cx="2577298" cy="1265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7873A5-5864-7B09-7E38-BC352CA323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799" y="3685632"/>
            <a:ext cx="2577297" cy="12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F01B5FA9-7A10-0004-82A7-B86DB8DBD734}"/>
              </a:ext>
            </a:extLst>
          </p:cNvPr>
          <p:cNvSpPr txBox="1">
            <a:spLocks/>
          </p:cNvSpPr>
          <p:nvPr/>
        </p:nvSpPr>
        <p:spPr>
          <a:xfrm>
            <a:off x="499494" y="85061"/>
            <a:ext cx="7068300" cy="372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ChatServer.java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18081E-B86B-F1C1-3E62-CFD87AB32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3" y="472393"/>
            <a:ext cx="7605089" cy="218574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D207496-7422-4FFC-190C-7318CD0E1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2" y="2765469"/>
            <a:ext cx="7605089" cy="129066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5F300035-3C65-6EA0-5CC2-78CABCE989F4}"/>
              </a:ext>
            </a:extLst>
          </p:cNvPr>
          <p:cNvGrpSpPr/>
          <p:nvPr/>
        </p:nvGrpSpPr>
        <p:grpSpPr>
          <a:xfrm>
            <a:off x="499492" y="4144039"/>
            <a:ext cx="3841721" cy="914400"/>
            <a:chOff x="649123" y="3059518"/>
            <a:chExt cx="3841721" cy="914400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E8A74B8-EB90-8007-A86A-C721C7DE3FDC}"/>
                </a:ext>
              </a:extLst>
            </p:cNvPr>
            <p:cNvSpPr/>
            <p:nvPr/>
          </p:nvSpPr>
          <p:spPr>
            <a:xfrm>
              <a:off x="649123" y="3207638"/>
              <a:ext cx="2975226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Technical </a:t>
              </a:r>
              <a:r>
                <a:rPr lang="it-IT" err="1"/>
                <a:t>Debt</a:t>
              </a:r>
              <a:r>
                <a:rPr lang="it-IT"/>
                <a:t>: 1 ora e 35 minuti</a:t>
              </a:r>
            </a:p>
          </p:txBody>
        </p:sp>
        <p:pic>
          <p:nvPicPr>
            <p:cNvPr id="19" name="Elemento grafico 18" descr="Clessidra 30% con riempimento a tinta unita">
              <a:extLst>
                <a:ext uri="{FF2B5EF4-FFF2-40B4-BE49-F238E27FC236}">
                  <a16:creationId xmlns:a16="http://schemas.microsoft.com/office/drawing/2014/main" id="{CAF600CB-A65C-327A-59B9-B4D46C904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76444" y="305951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0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B5A74-1C02-7DF0-7C8C-FAEAA5FD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49" y="316687"/>
            <a:ext cx="6013501" cy="4510126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5F9CBC18-0477-F5F8-5667-AF4542B868C0}"/>
              </a:ext>
            </a:extLst>
          </p:cNvPr>
          <p:cNvGrpSpPr/>
          <p:nvPr/>
        </p:nvGrpSpPr>
        <p:grpSpPr>
          <a:xfrm>
            <a:off x="2317898" y="886674"/>
            <a:ext cx="3710271" cy="2924248"/>
            <a:chOff x="2317898" y="886674"/>
            <a:chExt cx="3710271" cy="2924248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9A2CBB49-D537-8218-8C5A-EA1EA17DAE3A}"/>
                </a:ext>
              </a:extLst>
            </p:cNvPr>
            <p:cNvSpPr/>
            <p:nvPr/>
          </p:nvSpPr>
          <p:spPr>
            <a:xfrm>
              <a:off x="2317898" y="2381693"/>
              <a:ext cx="520995" cy="44656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C6D7AC52-E7ED-7B87-3CFF-71D35830B6E9}"/>
                </a:ext>
              </a:extLst>
            </p:cNvPr>
            <p:cNvSpPr/>
            <p:nvPr/>
          </p:nvSpPr>
          <p:spPr>
            <a:xfrm>
              <a:off x="3405963" y="2348466"/>
              <a:ext cx="520995" cy="44656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98900C27-D319-2EF6-F3E7-A7392FE37B9D}"/>
                </a:ext>
              </a:extLst>
            </p:cNvPr>
            <p:cNvSpPr/>
            <p:nvPr/>
          </p:nvSpPr>
          <p:spPr>
            <a:xfrm>
              <a:off x="4948324" y="2349795"/>
              <a:ext cx="520995" cy="44656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43039C12-E4E9-D1F9-7AF3-5BE63E16D73D}"/>
                </a:ext>
              </a:extLst>
            </p:cNvPr>
            <p:cNvSpPr/>
            <p:nvPr/>
          </p:nvSpPr>
          <p:spPr>
            <a:xfrm>
              <a:off x="5507174" y="2348465"/>
              <a:ext cx="520995" cy="44656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83DFDA5A-4237-02C7-4CA7-31DB112CA420}"/>
                </a:ext>
              </a:extLst>
            </p:cNvPr>
            <p:cNvSpPr/>
            <p:nvPr/>
          </p:nvSpPr>
          <p:spPr>
            <a:xfrm>
              <a:off x="3374065" y="3364355"/>
              <a:ext cx="520995" cy="44656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1AE6DE65-D249-FC0E-68F1-7378CAFE7E80}"/>
                </a:ext>
              </a:extLst>
            </p:cNvPr>
            <p:cNvSpPr/>
            <p:nvPr/>
          </p:nvSpPr>
          <p:spPr>
            <a:xfrm>
              <a:off x="4948323" y="886674"/>
              <a:ext cx="520995" cy="44656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CB7EF886-B444-2222-DDDA-73D30D8D0151}"/>
                </a:ext>
              </a:extLst>
            </p:cNvPr>
            <p:cNvSpPr/>
            <p:nvPr/>
          </p:nvSpPr>
          <p:spPr>
            <a:xfrm>
              <a:off x="5507174" y="886674"/>
              <a:ext cx="520995" cy="44656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63946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2"/>
          <p:cNvGrpSpPr/>
          <p:nvPr/>
        </p:nvGrpSpPr>
        <p:grpSpPr>
          <a:xfrm>
            <a:off x="4212729" y="1241138"/>
            <a:ext cx="4542205" cy="2661224"/>
            <a:chOff x="1177450" y="241631"/>
            <a:chExt cx="6173152" cy="3616776"/>
          </a:xfrm>
        </p:grpSpPr>
        <p:sp>
          <p:nvSpPr>
            <p:cNvPr id="319" name="Google Shape;319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Immagine 2">
            <a:extLst>
              <a:ext uri="{FF2B5EF4-FFF2-40B4-BE49-F238E27FC236}">
                <a16:creationId xmlns:a16="http://schemas.microsoft.com/office/drawing/2014/main" id="{D8EA0759-312A-3ED2-CC5E-AF8862BF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09" y="1376005"/>
            <a:ext cx="3628494" cy="2312376"/>
          </a:xfrm>
          <a:prstGeom prst="rect">
            <a:avLst/>
          </a:prstGeom>
        </p:spPr>
      </p:pic>
      <p:sp>
        <p:nvSpPr>
          <p:cNvPr id="5" name="Google Shape;317;p33">
            <a:extLst>
              <a:ext uri="{FF2B5EF4-FFF2-40B4-BE49-F238E27FC236}">
                <a16:creationId xmlns:a16="http://schemas.microsoft.com/office/drawing/2014/main" id="{CB361CE8-EB0B-CFD5-091C-0F1E5FFCB1E7}"/>
              </a:ext>
            </a:extLst>
          </p:cNvPr>
          <p:cNvSpPr txBox="1">
            <a:spLocks/>
          </p:cNvSpPr>
          <p:nvPr/>
        </p:nvSpPr>
        <p:spPr>
          <a:xfrm>
            <a:off x="462897" y="535607"/>
            <a:ext cx="3864273" cy="441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Analisi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Qualitativa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Project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: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TooTallNate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/Java-WebSocket</a:t>
            </a:r>
          </a:p>
        </p:txBody>
      </p:sp>
    </p:spTree>
    <p:extLst>
      <p:ext uri="{BB962C8B-B14F-4D97-AF65-F5344CB8AC3E}">
        <p14:creationId xmlns:p14="http://schemas.microsoft.com/office/powerpoint/2010/main" val="235169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D126C-D674-0835-A268-751BB19B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9" y="873286"/>
            <a:ext cx="3840313" cy="1885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02B29-C39E-ED04-1CEF-AD9DD8A4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597" y="2928941"/>
            <a:ext cx="3840316" cy="188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8C6C7-77E7-F97E-B368-615103885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07" y="2928941"/>
            <a:ext cx="3840316" cy="1885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74516-F2F9-0B45-FB3F-7D85CEC1B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597" y="873285"/>
            <a:ext cx="3840313" cy="1885153"/>
          </a:xfrm>
          <a:prstGeom prst="rect">
            <a:avLst/>
          </a:prstGeom>
        </p:spPr>
      </p:pic>
      <p:sp>
        <p:nvSpPr>
          <p:cNvPr id="10" name="Google Shape;331;p35">
            <a:extLst>
              <a:ext uri="{FF2B5EF4-FFF2-40B4-BE49-F238E27FC236}">
                <a16:creationId xmlns:a16="http://schemas.microsoft.com/office/drawing/2014/main" id="{135FF216-E9F2-01D0-7964-9C085F6E4CDF}"/>
              </a:ext>
            </a:extLst>
          </p:cNvPr>
          <p:cNvSpPr txBox="1">
            <a:spLocks/>
          </p:cNvSpPr>
          <p:nvPr/>
        </p:nvSpPr>
        <p:spPr>
          <a:xfrm>
            <a:off x="459225" y="243844"/>
            <a:ext cx="7068300" cy="2700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>
                <a:solidFill>
                  <a:schemeClr val="lt1"/>
                </a:solidFill>
                <a:latin typeface="Titillium Web Light"/>
                <a:sym typeface="Titillium Web Light"/>
              </a:rPr>
              <a:t>Analisi della classe WebSocketServer per il commit 71  </a:t>
            </a:r>
          </a:p>
        </p:txBody>
      </p:sp>
      <p:sp>
        <p:nvSpPr>
          <p:cNvPr id="11" name="Ovale 9">
            <a:extLst>
              <a:ext uri="{FF2B5EF4-FFF2-40B4-BE49-F238E27FC236}">
                <a16:creationId xmlns:a16="http://schemas.microsoft.com/office/drawing/2014/main" id="{B77D96FE-7503-FE25-D853-2E943C433367}"/>
              </a:ext>
            </a:extLst>
          </p:cNvPr>
          <p:cNvSpPr/>
          <p:nvPr/>
        </p:nvSpPr>
        <p:spPr>
          <a:xfrm>
            <a:off x="7103587" y="3156498"/>
            <a:ext cx="655248" cy="1061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2" name="Ovale 9">
            <a:extLst>
              <a:ext uri="{FF2B5EF4-FFF2-40B4-BE49-F238E27FC236}">
                <a16:creationId xmlns:a16="http://schemas.microsoft.com/office/drawing/2014/main" id="{306AA17E-19A9-64FE-D827-FE8F6F639578}"/>
              </a:ext>
            </a:extLst>
          </p:cNvPr>
          <p:cNvSpPr/>
          <p:nvPr/>
        </p:nvSpPr>
        <p:spPr>
          <a:xfrm>
            <a:off x="7199901" y="1062358"/>
            <a:ext cx="655248" cy="1061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4" name="Ovale 9">
            <a:extLst>
              <a:ext uri="{FF2B5EF4-FFF2-40B4-BE49-F238E27FC236}">
                <a16:creationId xmlns:a16="http://schemas.microsoft.com/office/drawing/2014/main" id="{37C309A1-BC4D-5179-3777-303291089637}"/>
              </a:ext>
            </a:extLst>
          </p:cNvPr>
          <p:cNvSpPr/>
          <p:nvPr/>
        </p:nvSpPr>
        <p:spPr>
          <a:xfrm>
            <a:off x="2996195" y="3061532"/>
            <a:ext cx="655248" cy="1061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6" name="Ovale 9">
            <a:extLst>
              <a:ext uri="{FF2B5EF4-FFF2-40B4-BE49-F238E27FC236}">
                <a16:creationId xmlns:a16="http://schemas.microsoft.com/office/drawing/2014/main" id="{64647DF9-D2B9-22EA-F2C3-9CEC32A86343}"/>
              </a:ext>
            </a:extLst>
          </p:cNvPr>
          <p:cNvSpPr/>
          <p:nvPr/>
        </p:nvSpPr>
        <p:spPr>
          <a:xfrm>
            <a:off x="2996407" y="1062358"/>
            <a:ext cx="655248" cy="1061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79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22557-7AF1-AB21-F8BF-8840F498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67" y="1213945"/>
            <a:ext cx="7978265" cy="3725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5BAC55-AFD8-9FB9-08A8-7E6221181E05}"/>
              </a:ext>
            </a:extLst>
          </p:cNvPr>
          <p:cNvSpPr txBox="1"/>
          <p:nvPr/>
        </p:nvSpPr>
        <p:spPr>
          <a:xfrm>
            <a:off x="121446" y="115357"/>
            <a:ext cx="939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err="1">
                <a:solidFill>
                  <a:schemeClr val="lt1"/>
                </a:solidFill>
                <a:latin typeface="Titillium Web Light"/>
                <a:sym typeface="Titillium Web Light"/>
              </a:rPr>
              <a:t>Commit</a:t>
            </a:r>
            <a:r>
              <a:rPr lang="it-IT" sz="18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800" b="1">
                <a:solidFill>
                  <a:schemeClr val="lt1"/>
                </a:solidFill>
                <a:latin typeface="Titillium Web Light"/>
                <a:sym typeface="Titillium Web Light"/>
              </a:rPr>
              <a:t>Hash</a:t>
            </a:r>
            <a:r>
              <a:rPr lang="it-IT" sz="1800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sz="1800">
                <a:solidFill>
                  <a:schemeClr val="lt1"/>
                </a:solidFill>
                <a:latin typeface="Titillium Web Light"/>
              </a:rPr>
              <a:t>a8bc1bf</a:t>
            </a:r>
            <a:endParaRPr lang="it-IT" sz="1800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sz="1800" b="1">
                <a:solidFill>
                  <a:schemeClr val="lt1"/>
                </a:solidFill>
                <a:latin typeface="Titillium Web Light"/>
              </a:rPr>
              <a:t>Author</a:t>
            </a:r>
            <a:r>
              <a:rPr lang="it-IT" sz="1800">
                <a:solidFill>
                  <a:schemeClr val="lt1"/>
                </a:solidFill>
                <a:latin typeface="Titillium Web Light"/>
              </a:rPr>
              <a:t>: Philip John Roman &lt;33231208+PhilipRoman@users.noreply.github.com&gt;</a:t>
            </a:r>
          </a:p>
          <a:p>
            <a:r>
              <a:rPr lang="it-IT" sz="1800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 sz="1800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sz="1800">
                <a:solidFill>
                  <a:schemeClr val="lt1"/>
                </a:solidFill>
                <a:latin typeface="Titillium Web Light"/>
              </a:rPr>
              <a:t>2018-11-15 08:02:30 +0200</a:t>
            </a:r>
          </a:p>
        </p:txBody>
      </p:sp>
    </p:spTree>
    <p:extLst>
      <p:ext uri="{BB962C8B-B14F-4D97-AF65-F5344CB8AC3E}">
        <p14:creationId xmlns:p14="http://schemas.microsoft.com/office/powerpoint/2010/main" val="154990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9026F5-4263-9B3B-CFA5-B241B443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19" y="987678"/>
            <a:ext cx="8407651" cy="3987086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684FABBB-375C-9A03-0492-336E1264445C}"/>
              </a:ext>
            </a:extLst>
          </p:cNvPr>
          <p:cNvSpPr/>
          <p:nvPr/>
        </p:nvSpPr>
        <p:spPr>
          <a:xfrm>
            <a:off x="549765" y="370202"/>
            <a:ext cx="8185328" cy="38453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sz="1800" i="1"/>
              <a:t>FANIN: 8</a:t>
            </a:r>
            <a:r>
              <a:rPr lang="it-IT" sz="1800" i="1">
                <a:latin typeface="Cambria Math"/>
                <a:ea typeface="Cambria Math"/>
              </a:rPr>
              <a:t>→</a:t>
            </a:r>
            <a:r>
              <a:rPr lang="it-IT" sz="1800" i="1"/>
              <a:t> 14, LCOM: 1048</a:t>
            </a:r>
            <a:r>
              <a:rPr lang="it-IT" sz="1800" i="1">
                <a:latin typeface="Cambria Math"/>
                <a:ea typeface="Cambria Math"/>
              </a:rPr>
              <a:t>→</a:t>
            </a:r>
            <a:r>
              <a:rPr lang="it-IT" sz="1800" i="1"/>
              <a:t> 1584, RFC: 95</a:t>
            </a:r>
            <a:r>
              <a:rPr lang="it-IT" sz="1800" i="1">
                <a:latin typeface="Cambria Math"/>
                <a:ea typeface="Cambria Math"/>
              </a:rPr>
              <a:t>→</a:t>
            </a:r>
            <a:r>
              <a:rPr lang="it-IT" sz="1800" i="1"/>
              <a:t> 146, WMC: 105</a:t>
            </a:r>
            <a:r>
              <a:rPr lang="it-IT" sz="1800" i="1">
                <a:latin typeface="Cambria Math"/>
                <a:ea typeface="Cambria Math"/>
              </a:rPr>
              <a:t>→</a:t>
            </a:r>
            <a:r>
              <a:rPr lang="it-IT" sz="1800" i="1">
                <a:ea typeface="+mn-lt"/>
                <a:cs typeface="+mn-lt"/>
              </a:rPr>
              <a:t> </a:t>
            </a:r>
            <a:r>
              <a:rPr lang="it-IT" sz="1800" i="1"/>
              <a:t>160</a:t>
            </a:r>
            <a:endParaRPr lang="it-IT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787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19" name="Google Shape;319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magine 8" descr="Immagine che contiene testo, interni, persona&#10;&#10;Descrizione generata automaticamente">
            <a:extLst>
              <a:ext uri="{FF2B5EF4-FFF2-40B4-BE49-F238E27FC236}">
                <a16:creationId xmlns:a16="http://schemas.microsoft.com/office/drawing/2014/main" id="{6895C108-BFAD-9B0C-FBCA-DD6FD8C0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614" y="1320701"/>
            <a:ext cx="3573315" cy="2376022"/>
          </a:xfrm>
          <a:prstGeom prst="rect">
            <a:avLst/>
          </a:prstGeom>
        </p:spPr>
      </p:pic>
      <p:sp>
        <p:nvSpPr>
          <p:cNvPr id="4" name="Google Shape;317;p33">
            <a:extLst>
              <a:ext uri="{FF2B5EF4-FFF2-40B4-BE49-F238E27FC236}">
                <a16:creationId xmlns:a16="http://schemas.microsoft.com/office/drawing/2014/main" id="{A763B1C4-8F48-51C8-AC1E-708A2DEACBB4}"/>
              </a:ext>
            </a:extLst>
          </p:cNvPr>
          <p:cNvSpPr txBox="1">
            <a:spLocks/>
          </p:cNvSpPr>
          <p:nvPr/>
        </p:nvSpPr>
        <p:spPr>
          <a:xfrm>
            <a:off x="362466" y="373650"/>
            <a:ext cx="3568009" cy="441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sz="2800" err="1"/>
              <a:t>Analisi</a:t>
            </a:r>
            <a:r>
              <a:rPr lang="en-US" sz="2800"/>
              <a:t> </a:t>
            </a:r>
            <a:r>
              <a:rPr lang="en-US" sz="2800" err="1"/>
              <a:t>Quantitativa</a:t>
            </a:r>
            <a:endParaRPr lang="en-US" sz="28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indent="0">
              <a:buFont typeface="Titillium Web Light"/>
              <a:buNone/>
            </a:pPr>
            <a:r>
              <a:rPr lang="en-US" sz="1800" b="1"/>
              <a:t>Project</a:t>
            </a:r>
            <a:r>
              <a:rPr lang="en-US" sz="1800"/>
              <a:t>: square/retrofit</a:t>
            </a:r>
          </a:p>
        </p:txBody>
      </p:sp>
    </p:spTree>
    <p:extLst>
      <p:ext uri="{BB962C8B-B14F-4D97-AF65-F5344CB8AC3E}">
        <p14:creationId xmlns:p14="http://schemas.microsoft.com/office/powerpoint/2010/main" val="3799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PROJECTS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685800" y="28400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Sistemi Open Source analizzati</a:t>
            </a:r>
          </a:p>
        </p:txBody>
      </p:sp>
    </p:spTree>
    <p:extLst>
      <p:ext uri="{BB962C8B-B14F-4D97-AF65-F5344CB8AC3E}">
        <p14:creationId xmlns:p14="http://schemas.microsoft.com/office/powerpoint/2010/main" val="33997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1;p35">
            <a:extLst>
              <a:ext uri="{FF2B5EF4-FFF2-40B4-BE49-F238E27FC236}">
                <a16:creationId xmlns:a16="http://schemas.microsoft.com/office/drawing/2014/main" id="{D2FE2AB3-7DE5-D834-CB76-ACCBBD8BA3C1}"/>
              </a:ext>
            </a:extLst>
          </p:cNvPr>
          <p:cNvSpPr txBox="1">
            <a:spLocks/>
          </p:cNvSpPr>
          <p:nvPr/>
        </p:nvSpPr>
        <p:spPr>
          <a:xfrm>
            <a:off x="444109" y="54268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Retrofit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6" name="Google Shape;332;p35">
            <a:extLst>
              <a:ext uri="{FF2B5EF4-FFF2-40B4-BE49-F238E27FC236}">
                <a16:creationId xmlns:a16="http://schemas.microsoft.com/office/drawing/2014/main" id="{E7335E3E-9548-203C-5CD6-65102DF6CB26}"/>
              </a:ext>
            </a:extLst>
          </p:cNvPr>
          <p:cNvSpPr txBox="1">
            <a:spLocks/>
          </p:cNvSpPr>
          <p:nvPr/>
        </p:nvSpPr>
        <p:spPr>
          <a:xfrm>
            <a:off x="525753" y="2173939"/>
            <a:ext cx="7624955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it-IT" sz="2000" dirty="0">
                <a:solidFill>
                  <a:schemeClr val="bg1"/>
                </a:solidFill>
              </a:rPr>
              <a:t>È un client HTTP </a:t>
            </a:r>
            <a:r>
              <a:rPr lang="it-IT" sz="2000" dirty="0" err="1">
                <a:solidFill>
                  <a:schemeClr val="bg1"/>
                </a:solidFill>
              </a:rPr>
              <a:t>type</a:t>
            </a:r>
            <a:r>
              <a:rPr lang="it-IT" sz="2000" dirty="0">
                <a:solidFill>
                  <a:schemeClr val="bg1"/>
                </a:solidFill>
              </a:rPr>
              <a:t>-safe.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000" dirty="0">
                <a:solidFill>
                  <a:schemeClr val="bg1"/>
                </a:solidFill>
              </a:rPr>
              <a:t>Viene usato per Java (8+) e Android (21+).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000" dirty="0">
                <a:solidFill>
                  <a:schemeClr val="bg1"/>
                </a:solidFill>
              </a:rPr>
              <a:t>È scritto per il 96.3% in Java.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 sz="2000" dirty="0">
                <a:solidFill>
                  <a:schemeClr val="bg1"/>
                </a:solidFill>
              </a:rPr>
              <a:t>Il repository presente su GitHub prevede 1967 </a:t>
            </a:r>
            <a:r>
              <a:rPr lang="it-IT" sz="2000" dirty="0" err="1">
                <a:solidFill>
                  <a:schemeClr val="bg1"/>
                </a:solidFill>
              </a:rPr>
              <a:t>commits</a:t>
            </a:r>
            <a:r>
              <a:rPr lang="it-IT" sz="2000" dirty="0">
                <a:solidFill>
                  <a:schemeClr val="bg1"/>
                </a:solidFill>
              </a:rPr>
              <a:t>, 9 </a:t>
            </a:r>
            <a:r>
              <a:rPr lang="it-IT" sz="2000" dirty="0" err="1">
                <a:solidFill>
                  <a:schemeClr val="bg1"/>
                </a:solidFill>
              </a:rPr>
              <a:t>branches</a:t>
            </a:r>
            <a:r>
              <a:rPr lang="it-IT" sz="2000" dirty="0">
                <a:solidFill>
                  <a:schemeClr val="bg1"/>
                </a:solidFill>
              </a:rPr>
              <a:t> e 54 tags per le reviews.</a:t>
            </a:r>
          </a:p>
        </p:txBody>
      </p:sp>
      <p:sp>
        <p:nvSpPr>
          <p:cNvPr id="7" name="Google Shape;333;p35">
            <a:extLst>
              <a:ext uri="{FF2B5EF4-FFF2-40B4-BE49-F238E27FC236}">
                <a16:creationId xmlns:a16="http://schemas.microsoft.com/office/drawing/2014/main" id="{6F39EE05-C213-D91F-66AD-A3E5045C856C}"/>
              </a:ext>
            </a:extLst>
          </p:cNvPr>
          <p:cNvSpPr txBox="1">
            <a:spLocks/>
          </p:cNvSpPr>
          <p:nvPr/>
        </p:nvSpPr>
        <p:spPr>
          <a:xfrm>
            <a:off x="8328184" y="463070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>
              <a:defRPr/>
            </a:pPr>
            <a:fld id="{00000000-1234-1234-1234-123412341234}" type="slidenum">
              <a:rPr lang="en" smtClean="0">
                <a:solidFill>
                  <a:srgbClr val="25A6E0"/>
                </a:solidFill>
              </a:rPr>
              <a:pPr>
                <a:defRPr/>
              </a:pPr>
              <a:t>60</a:t>
            </a:fld>
            <a:endParaRPr lang="en">
              <a:solidFill>
                <a:srgbClr val="25A6E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18897F-7839-ABB4-AD19-6EABDC3C8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61"/>
          <a:stretch/>
        </p:blipFill>
        <p:spPr bwMode="auto">
          <a:xfrm>
            <a:off x="4304000" y="305174"/>
            <a:ext cx="4106870" cy="11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6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846682" y="54505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Classi (1)</a:t>
            </a: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292C2DA8-605F-FA38-A949-1B9C78479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8" t="7865" r="17441" b="16669"/>
          <a:stretch/>
        </p:blipFill>
        <p:spPr>
          <a:xfrm>
            <a:off x="1557791" y="941355"/>
            <a:ext cx="6028418" cy="38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846682" y="54505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Classi (2)</a:t>
            </a:r>
          </a:p>
        </p:txBody>
      </p:sp>
      <p:graphicFrame>
        <p:nvGraphicFramePr>
          <p:cNvPr id="3" name="Google Shape;169;p24">
            <a:extLst>
              <a:ext uri="{FF2B5EF4-FFF2-40B4-BE49-F238E27FC236}">
                <a16:creationId xmlns:a16="http://schemas.microsoft.com/office/drawing/2014/main" id="{F4F5FE8D-455E-AA0E-73D2-70EF668B1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492682"/>
              </p:ext>
            </p:extLst>
          </p:nvPr>
        </p:nvGraphicFramePr>
        <p:xfrm>
          <a:off x="1037899" y="1564481"/>
          <a:ext cx="6979050" cy="2663300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48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Nome della classe</a:t>
                      </a:r>
                      <a:endParaRPr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Numero di modifiche</a:t>
                      </a:r>
                      <a:endParaRPr sz="11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src.main.java.retrofit.Utils.java</a:t>
                      </a:r>
                      <a:endParaRPr sz="11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78</a:t>
                      </a:r>
                      <a:endParaRPr sz="18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src.main.java.retrofit2.Utils.java</a:t>
                      </a:r>
                      <a:endParaRPr sz="11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296</a:t>
                      </a:r>
                      <a:endParaRPr sz="18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src.test.java.retrofit2.RequestFactoryTest.java</a:t>
                      </a:r>
                      <a:endParaRPr sz="11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3287</a:t>
                      </a:r>
                      <a:endParaRPr sz="1800" b="0" i="0" u="none" strike="noStrike" cap="none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7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retrofit/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Utils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FC05576-F876-2E34-B296-B81273DF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2" y="763974"/>
            <a:ext cx="2633143" cy="127801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6D96D3-6330-32CD-D78A-25B4BECB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763973"/>
            <a:ext cx="2476500" cy="12780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29780A8-9661-010D-7685-B0837E34D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32" y="2333890"/>
            <a:ext cx="2633143" cy="127801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EE21649-279B-E5A1-1A7D-DE31896E1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0" y="2333889"/>
            <a:ext cx="2476500" cy="127801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AF00D3C-2118-7B6E-4733-08DFF2F4F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824" y="2333888"/>
            <a:ext cx="2476501" cy="127801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759AC59-2A87-CBF5-188A-E0661272C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4823" y="763972"/>
            <a:ext cx="2476501" cy="12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retrofit2/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Utils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D75DC8D-E72A-F68E-3380-E15D6625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783832"/>
            <a:ext cx="2633143" cy="135885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AEE9041-32C0-C851-C3C3-C126F3B87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179" y="783832"/>
            <a:ext cx="2633144" cy="135885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C3DABF6-8166-0F4E-AAC3-47E43F9AD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760" y="783832"/>
            <a:ext cx="2633143" cy="135885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19D56E0-4957-684D-B095-A42E15965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447531"/>
            <a:ext cx="2633143" cy="1358856"/>
          </a:xfrm>
          <a:prstGeom prst="rect">
            <a:avLst/>
          </a:prstGeom>
        </p:spPr>
      </p:pic>
      <p:pic>
        <p:nvPicPr>
          <p:cNvPr id="21" name="Immagine 20" descr="Immagine che contiene testo, racquetball, screenshot&#10;&#10;Descrizione generata automaticamente">
            <a:extLst>
              <a:ext uri="{FF2B5EF4-FFF2-40B4-BE49-F238E27FC236}">
                <a16:creationId xmlns:a16="http://schemas.microsoft.com/office/drawing/2014/main" id="{8ED89420-122A-C84B-BBFE-2AD477E66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180" y="2447531"/>
            <a:ext cx="2633144" cy="135885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0F99A4A-9166-354C-8AFE-3D636D89D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761" y="2447532"/>
            <a:ext cx="2633144" cy="13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7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1;p35">
            <a:extLst>
              <a:ext uri="{FF2B5EF4-FFF2-40B4-BE49-F238E27FC236}">
                <a16:creationId xmlns:a16="http://schemas.microsoft.com/office/drawing/2014/main" id="{ADA7BDF6-5389-D89E-9833-10C08F7FDC98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42530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retrofit2/Utils.java (1)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1754CD-8F28-2895-DB28-8793E382D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817519"/>
            <a:ext cx="8011643" cy="12098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508F42-7CA0-9F4D-5D2F-32EC73DB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4" y="2194977"/>
            <a:ext cx="8014888" cy="186665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1447DC1E-EE86-2F5D-447E-805FAEE352AE}"/>
              </a:ext>
            </a:extLst>
          </p:cNvPr>
          <p:cNvSpPr/>
          <p:nvPr/>
        </p:nvSpPr>
        <p:spPr>
          <a:xfrm>
            <a:off x="3785191" y="2743200"/>
            <a:ext cx="508950" cy="2764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2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71F967A-581C-C18B-9B56-01D94FF7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906263"/>
            <a:ext cx="8315482" cy="124455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FC554-4FA3-97E0-6E5F-1B7C889CF9A3}"/>
              </a:ext>
            </a:extLst>
          </p:cNvPr>
          <p:cNvSpPr txBox="1"/>
          <p:nvPr/>
        </p:nvSpPr>
        <p:spPr>
          <a:xfrm>
            <a:off x="499494" y="228884"/>
            <a:ext cx="666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retrofit2/Utils.java (2)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A91D8F7B-F8DE-528A-BF80-ED4AB617D70E}"/>
              </a:ext>
            </a:extLst>
          </p:cNvPr>
          <p:cNvGrpSpPr/>
          <p:nvPr/>
        </p:nvGrpSpPr>
        <p:grpSpPr>
          <a:xfrm>
            <a:off x="499494" y="2747209"/>
            <a:ext cx="3012230" cy="914400"/>
            <a:chOff x="570942" y="3050807"/>
            <a:chExt cx="3012230" cy="914400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4C8519D1-63C4-2B7D-3013-16A6FF1EE65C}"/>
                </a:ext>
              </a:extLst>
            </p:cNvPr>
            <p:cNvSpPr/>
            <p:nvPr/>
          </p:nvSpPr>
          <p:spPr>
            <a:xfrm>
              <a:off x="570942" y="3198927"/>
              <a:ext cx="2310482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Technical </a:t>
              </a:r>
              <a:r>
                <a:rPr lang="it-IT" err="1"/>
                <a:t>Debt</a:t>
              </a:r>
              <a:r>
                <a:rPr lang="it-IT"/>
                <a:t>: 54 minuti</a:t>
              </a:r>
            </a:p>
          </p:txBody>
        </p:sp>
        <p:pic>
          <p:nvPicPr>
            <p:cNvPr id="7" name="Elemento grafico 6" descr="Clessidra 30% con riempimento a tinta unita">
              <a:extLst>
                <a:ext uri="{FF2B5EF4-FFF2-40B4-BE49-F238E27FC236}">
                  <a16:creationId xmlns:a16="http://schemas.microsoft.com/office/drawing/2014/main" id="{3C51DEF3-D0DD-9260-D1BC-FD6ED3CB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68772" y="305080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Ovale 1">
            <a:extLst>
              <a:ext uri="{FF2B5EF4-FFF2-40B4-BE49-F238E27FC236}">
                <a16:creationId xmlns:a16="http://schemas.microsoft.com/office/drawing/2014/main" id="{35D8547B-DB6B-60D0-DA87-48FFBBD3C03D}"/>
              </a:ext>
            </a:extLst>
          </p:cNvPr>
          <p:cNvSpPr/>
          <p:nvPr/>
        </p:nvSpPr>
        <p:spPr>
          <a:xfrm>
            <a:off x="2190306" y="1711842"/>
            <a:ext cx="619670" cy="32960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5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95968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RequestFactoryTest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B009EA-73D4-928C-51ED-24E0006D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3" y="744575"/>
            <a:ext cx="2532906" cy="12293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73F0F84-E440-4FAC-6960-5459894E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46" y="744575"/>
            <a:ext cx="2532907" cy="122936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98702A5-1585-BBDA-3C7A-2E2AB4CF7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061" y="744575"/>
            <a:ext cx="2532906" cy="122936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49174F8-19B8-4411-82AE-B1D5E76E9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32" y="2341146"/>
            <a:ext cx="2532906" cy="122936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CA447AC-3436-00E0-28B1-7B1B0E860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546" y="2341147"/>
            <a:ext cx="2532906" cy="122936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389AB3C-FED9-2329-CE89-297781ADC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060" y="2341146"/>
            <a:ext cx="2532906" cy="12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1;p35">
            <a:extLst>
              <a:ext uri="{FF2B5EF4-FFF2-40B4-BE49-F238E27FC236}">
                <a16:creationId xmlns:a16="http://schemas.microsoft.com/office/drawing/2014/main" id="{ADA7BDF6-5389-D89E-9833-10C08F7FDC98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7324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RequestFactoryTest.java (1)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D037FB-7905-79BC-ACB1-875FC9EA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197292"/>
            <a:ext cx="7278014" cy="16173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96D459D-4DE6-BE47-784E-2A356EF5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4" y="2883075"/>
            <a:ext cx="7278014" cy="1293869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049B43A3-EA3A-916B-4746-BCD4730368F3}"/>
              </a:ext>
            </a:extLst>
          </p:cNvPr>
          <p:cNvSpPr/>
          <p:nvPr/>
        </p:nvSpPr>
        <p:spPr>
          <a:xfrm>
            <a:off x="1935126" y="3636335"/>
            <a:ext cx="552893" cy="30987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87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B23CAED9-A1F1-58D8-3DEB-2D34FC40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299592"/>
            <a:ext cx="7278014" cy="103632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08D7D04-B3A3-E94F-805D-4E0BDA261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4" y="2573194"/>
            <a:ext cx="7278014" cy="2163519"/>
          </a:xfrm>
          <a:prstGeom prst="rect">
            <a:avLst/>
          </a:prstGeom>
        </p:spPr>
      </p:pic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7B52F644-EEBF-D74D-8109-572BCE614725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7324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RequestFactoryTest.java (2)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0D675CDB-2F2F-B6A9-9AAF-DD1E3BD071FC}"/>
              </a:ext>
            </a:extLst>
          </p:cNvPr>
          <p:cNvSpPr/>
          <p:nvPr/>
        </p:nvSpPr>
        <p:spPr>
          <a:xfrm>
            <a:off x="1966572" y="3725509"/>
            <a:ext cx="520995" cy="3083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7C75CD6-0D38-6A7F-2532-CD0DEE953994}"/>
              </a:ext>
            </a:extLst>
          </p:cNvPr>
          <p:cNvSpPr/>
          <p:nvPr/>
        </p:nvSpPr>
        <p:spPr>
          <a:xfrm>
            <a:off x="1966572" y="3240273"/>
            <a:ext cx="520995" cy="3083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96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commons-dbutils/QueryRunner.java at master · apache/commons-dbutils · GitHub">
            <a:extLst>
              <a:ext uri="{FF2B5EF4-FFF2-40B4-BE49-F238E27FC236}">
                <a16:creationId xmlns:a16="http://schemas.microsoft.com/office/drawing/2014/main" id="{B81AF5CD-F8CD-44AE-E71D-2366A58F1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"/>
                    </a14:imgEffect>
                    <a14:imgEffect>
                      <a14:brightnessContrast bright="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133"/>
          <a:stretch/>
        </p:blipFill>
        <p:spPr bwMode="auto">
          <a:xfrm>
            <a:off x="4571027" y="1516191"/>
            <a:ext cx="4280441" cy="13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818531E-FC6C-9672-D34B-D55A8CC89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"/>
                    </a14:imgEffect>
                    <a14:imgEffect>
                      <a14:brightnessContrast bright="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161"/>
          <a:stretch/>
        </p:blipFill>
        <p:spPr bwMode="auto">
          <a:xfrm>
            <a:off x="140214" y="3014232"/>
            <a:ext cx="4106870" cy="11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Java-WebSocket/ExampleClient.java at master · TooTallNate/Java-WebSocket ·  GitHub">
            <a:extLst>
              <a:ext uri="{FF2B5EF4-FFF2-40B4-BE49-F238E27FC236}">
                <a16:creationId xmlns:a16="http://schemas.microsoft.com/office/drawing/2014/main" id="{18C1B35A-AC94-8A0A-06F0-E2C8F3B3D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"/>
                    </a14:imgEffect>
                    <a14:imgEffect>
                      <a14:brightnessContrast bright="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494"/>
          <a:stretch/>
        </p:blipFill>
        <p:spPr bwMode="auto">
          <a:xfrm>
            <a:off x="4195045" y="3395484"/>
            <a:ext cx="4839116" cy="15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6" descr="GitHub - apache/dubbo-samples: samples for Apache Dubbo">
            <a:extLst>
              <a:ext uri="{FF2B5EF4-FFF2-40B4-BE49-F238E27FC236}">
                <a16:creationId xmlns:a16="http://schemas.microsoft.com/office/drawing/2014/main" id="{4B4C7874-EBB9-0B04-6F64-106E1722BF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" name="Picture 18" descr="GitHub - apache/dubbo-samples: samples for Apache Dubbo">
            <a:extLst>
              <a:ext uri="{FF2B5EF4-FFF2-40B4-BE49-F238E27FC236}">
                <a16:creationId xmlns:a16="http://schemas.microsoft.com/office/drawing/2014/main" id="{2175441C-F4F1-8B4B-A014-B1D803A1D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6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7000"/>
                    </a14:imgEffect>
                    <a14:imgEffect>
                      <a14:brightnessContrast bright="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301"/>
          <a:stretch/>
        </p:blipFill>
        <p:spPr bwMode="auto">
          <a:xfrm>
            <a:off x="236027" y="1510244"/>
            <a:ext cx="4433361" cy="13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C100E9-996C-CB92-6031-F19DC1D27D96}"/>
              </a:ext>
            </a:extLst>
          </p:cNvPr>
          <p:cNvSpPr txBox="1"/>
          <p:nvPr/>
        </p:nvSpPr>
        <p:spPr>
          <a:xfrm>
            <a:off x="426720" y="409372"/>
            <a:ext cx="6339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>
                <a:solidFill>
                  <a:schemeClr val="lt1"/>
                </a:solidFill>
                <a:latin typeface="Titillium Web"/>
                <a:sym typeface="Titillium Web"/>
              </a:rPr>
              <a:t>Open Source Systems</a:t>
            </a:r>
          </a:p>
        </p:txBody>
      </p:sp>
    </p:spTree>
    <p:extLst>
      <p:ext uri="{BB962C8B-B14F-4D97-AF65-F5344CB8AC3E}">
        <p14:creationId xmlns:p14="http://schemas.microsoft.com/office/powerpoint/2010/main" val="15433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E43170C-8F44-1194-5D2F-FE94B4E5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4" y="780452"/>
            <a:ext cx="7557512" cy="21358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2602AD-E16C-BC02-B163-160DD85C1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4" y="2970615"/>
            <a:ext cx="7557512" cy="2037316"/>
          </a:xfrm>
          <a:prstGeom prst="rect">
            <a:avLst/>
          </a:prstGeom>
        </p:spPr>
      </p:pic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288DD463-760B-0713-0544-DF98B2F1A8C6}"/>
              </a:ext>
            </a:extLst>
          </p:cNvPr>
          <p:cNvSpPr txBox="1">
            <a:spLocks/>
          </p:cNvSpPr>
          <p:nvPr/>
        </p:nvSpPr>
        <p:spPr>
          <a:xfrm>
            <a:off x="385194" y="135569"/>
            <a:ext cx="7068300" cy="4365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RequestFactoryTest.java (3)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F445FC4-73ED-312F-8B84-21DA1F75F0AD}"/>
              </a:ext>
            </a:extLst>
          </p:cNvPr>
          <p:cNvSpPr/>
          <p:nvPr/>
        </p:nvSpPr>
        <p:spPr>
          <a:xfrm>
            <a:off x="1935126" y="2052084"/>
            <a:ext cx="520995" cy="3083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4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28D08C0-3016-7834-76FA-390C5372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4" y="1023236"/>
            <a:ext cx="7707660" cy="1500379"/>
          </a:xfrm>
          <a:prstGeom prst="rect">
            <a:avLst/>
          </a:prstGeom>
        </p:spPr>
      </p:pic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F6890B4F-658E-D845-5274-09684D2C5DD6}"/>
              </a:ext>
            </a:extLst>
          </p:cNvPr>
          <p:cNvSpPr txBox="1">
            <a:spLocks/>
          </p:cNvSpPr>
          <p:nvPr/>
        </p:nvSpPr>
        <p:spPr>
          <a:xfrm>
            <a:off x="392814" y="218040"/>
            <a:ext cx="7068300" cy="4532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RequestFactoryTest.java (4)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D181A4D-A5E4-6F9A-E35E-667B95C724EB}"/>
              </a:ext>
            </a:extLst>
          </p:cNvPr>
          <p:cNvGrpSpPr/>
          <p:nvPr/>
        </p:nvGrpSpPr>
        <p:grpSpPr>
          <a:xfrm>
            <a:off x="392814" y="3205864"/>
            <a:ext cx="4870531" cy="914400"/>
            <a:chOff x="649122" y="3059518"/>
            <a:chExt cx="4870531" cy="914400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C2014231-1F38-4614-5100-CDECD20FFA3F}"/>
                </a:ext>
              </a:extLst>
            </p:cNvPr>
            <p:cNvSpPr/>
            <p:nvPr/>
          </p:nvSpPr>
          <p:spPr>
            <a:xfrm>
              <a:off x="649122" y="3207638"/>
              <a:ext cx="4072506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b="1"/>
                <a:t>Technical </a:t>
              </a:r>
              <a:r>
                <a:rPr lang="it-IT" b="1" err="1"/>
                <a:t>Debt</a:t>
              </a:r>
              <a:r>
                <a:rPr lang="it-IT"/>
                <a:t>: 2 giorni e 4 ore (&gt; 3000 LOC)</a:t>
              </a:r>
            </a:p>
          </p:txBody>
        </p:sp>
        <p:pic>
          <p:nvPicPr>
            <p:cNvPr id="10" name="Elemento grafico 9" descr="Clessidra 30% con riempimento a tinta unita">
              <a:extLst>
                <a:ext uri="{FF2B5EF4-FFF2-40B4-BE49-F238E27FC236}">
                  <a16:creationId xmlns:a16="http://schemas.microsoft.com/office/drawing/2014/main" id="{45981B43-74FF-F101-9C3F-78F610E31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5253" y="3059518"/>
              <a:ext cx="914400" cy="914400"/>
            </a:xfrm>
            <a:prstGeom prst="rect">
              <a:avLst/>
            </a:prstGeom>
          </p:spPr>
        </p:pic>
      </p:grpSp>
      <p:sp>
        <p:nvSpPr>
          <p:cNvPr id="4" name="Ovale 3">
            <a:extLst>
              <a:ext uri="{FF2B5EF4-FFF2-40B4-BE49-F238E27FC236}">
                <a16:creationId xmlns:a16="http://schemas.microsoft.com/office/drawing/2014/main" id="{517B7E60-8A60-D62C-FDFC-132F9D67423E}"/>
              </a:ext>
            </a:extLst>
          </p:cNvPr>
          <p:cNvSpPr/>
          <p:nvPr/>
        </p:nvSpPr>
        <p:spPr>
          <a:xfrm>
            <a:off x="2030819" y="1773425"/>
            <a:ext cx="520995" cy="3083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567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A44520B-707E-2EA5-EA6B-22CB557C1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32" t="10500" r="16861" b="5649"/>
          <a:stretch/>
        </p:blipFill>
        <p:spPr>
          <a:xfrm>
            <a:off x="1238692" y="711052"/>
            <a:ext cx="6666615" cy="3721396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1E01DDD9-458F-B851-1D44-459C3495E647}"/>
              </a:ext>
            </a:extLst>
          </p:cNvPr>
          <p:cNvSpPr/>
          <p:nvPr/>
        </p:nvSpPr>
        <p:spPr>
          <a:xfrm>
            <a:off x="5645889" y="786810"/>
            <a:ext cx="520995" cy="4465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BF292894-58EF-3243-E8A2-538416F2242E}"/>
              </a:ext>
            </a:extLst>
          </p:cNvPr>
          <p:cNvSpPr/>
          <p:nvPr/>
        </p:nvSpPr>
        <p:spPr>
          <a:xfrm>
            <a:off x="4051004" y="3221663"/>
            <a:ext cx="520995" cy="4465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4B91574-D13E-17FA-0E9B-94E20C44E2B2}"/>
              </a:ext>
            </a:extLst>
          </p:cNvPr>
          <p:cNvSpPr/>
          <p:nvPr/>
        </p:nvSpPr>
        <p:spPr>
          <a:xfrm>
            <a:off x="3189767" y="3221664"/>
            <a:ext cx="520995" cy="4465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D240166-8118-74F6-E518-D269D6677606}"/>
              </a:ext>
            </a:extLst>
          </p:cNvPr>
          <p:cNvSpPr/>
          <p:nvPr/>
        </p:nvSpPr>
        <p:spPr>
          <a:xfrm>
            <a:off x="4051003" y="3742661"/>
            <a:ext cx="520995" cy="4465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47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2"/>
          <p:cNvGrpSpPr/>
          <p:nvPr/>
        </p:nvGrpSpPr>
        <p:grpSpPr>
          <a:xfrm>
            <a:off x="4212729" y="1241138"/>
            <a:ext cx="4542204" cy="2661224"/>
            <a:chOff x="1177450" y="241631"/>
            <a:chExt cx="6173152" cy="3616776"/>
          </a:xfrm>
        </p:grpSpPr>
        <p:sp>
          <p:nvSpPr>
            <p:cNvPr id="319" name="Google Shape;319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Immagine 2">
            <a:extLst>
              <a:ext uri="{FF2B5EF4-FFF2-40B4-BE49-F238E27FC236}">
                <a16:creationId xmlns:a16="http://schemas.microsoft.com/office/drawing/2014/main" id="{D8EA0759-312A-3ED2-CC5E-AF8862BF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09" y="1376005"/>
            <a:ext cx="3628494" cy="2312376"/>
          </a:xfrm>
          <a:prstGeom prst="rect">
            <a:avLst/>
          </a:prstGeom>
        </p:spPr>
      </p:pic>
      <p:sp>
        <p:nvSpPr>
          <p:cNvPr id="5" name="Google Shape;317;p33">
            <a:extLst>
              <a:ext uri="{FF2B5EF4-FFF2-40B4-BE49-F238E27FC236}">
                <a16:creationId xmlns:a16="http://schemas.microsoft.com/office/drawing/2014/main" id="{CB361CE8-EB0B-CFD5-091C-0F1E5FFCB1E7}"/>
              </a:ext>
            </a:extLst>
          </p:cNvPr>
          <p:cNvSpPr txBox="1">
            <a:spLocks/>
          </p:cNvSpPr>
          <p:nvPr/>
        </p:nvSpPr>
        <p:spPr>
          <a:xfrm>
            <a:off x="462897" y="535607"/>
            <a:ext cx="3864273" cy="441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Analisi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Qualitativa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Project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: </a:t>
            </a:r>
            <a:r>
              <a:rPr lang="en-US" sz="1800"/>
              <a:t>square/retrofit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621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95968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RequestFactoryTest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B0F4700-3C83-1ADD-3260-DB11164ADC38}"/>
              </a:ext>
            </a:extLst>
          </p:cNvPr>
          <p:cNvGrpSpPr/>
          <p:nvPr/>
        </p:nvGrpSpPr>
        <p:grpSpPr>
          <a:xfrm>
            <a:off x="386032" y="639635"/>
            <a:ext cx="3340624" cy="1835102"/>
            <a:chOff x="386032" y="2341146"/>
            <a:chExt cx="2532906" cy="1229368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649174F8-19B8-4411-82AE-B1D5E76E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032" y="2341146"/>
              <a:ext cx="2532906" cy="1229368"/>
            </a:xfrm>
            <a:prstGeom prst="rect">
              <a:avLst/>
            </a:prstGeom>
          </p:spPr>
        </p:pic>
        <p:sp>
          <p:nvSpPr>
            <p:cNvPr id="2" name="Ovale 1">
              <a:extLst>
                <a:ext uri="{FF2B5EF4-FFF2-40B4-BE49-F238E27FC236}">
                  <a16:creationId xmlns:a16="http://schemas.microsoft.com/office/drawing/2014/main" id="{AAC9BE89-7ECF-E7D9-C6C3-D83CC5756440}"/>
                </a:ext>
              </a:extLst>
            </p:cNvPr>
            <p:cNvSpPr/>
            <p:nvPr/>
          </p:nvSpPr>
          <p:spPr>
            <a:xfrm>
              <a:off x="773906" y="2521744"/>
              <a:ext cx="340519" cy="936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DC0C4E30-424B-2D36-D5EA-A657BAFE88C1}"/>
              </a:ext>
            </a:extLst>
          </p:cNvPr>
          <p:cNvGrpSpPr/>
          <p:nvPr/>
        </p:nvGrpSpPr>
        <p:grpSpPr>
          <a:xfrm>
            <a:off x="4572000" y="639635"/>
            <a:ext cx="3340624" cy="1835101"/>
            <a:chOff x="3305546" y="2341147"/>
            <a:chExt cx="2532906" cy="1229368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3CA447AC-3436-00E0-28B1-7B1B0E860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5546" y="2341147"/>
              <a:ext cx="2532906" cy="1229368"/>
            </a:xfrm>
            <a:prstGeom prst="rect">
              <a:avLst/>
            </a:prstGeom>
          </p:spPr>
        </p:pic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7A0F7A14-6233-FA9A-C277-A91835A92FB5}"/>
                </a:ext>
              </a:extLst>
            </p:cNvPr>
            <p:cNvSpPr/>
            <p:nvPr/>
          </p:nvSpPr>
          <p:spPr>
            <a:xfrm>
              <a:off x="3726656" y="2424113"/>
              <a:ext cx="340519" cy="7048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E89C319-8C7E-B160-0882-DAE4F18B9FDA}"/>
              </a:ext>
            </a:extLst>
          </p:cNvPr>
          <p:cNvGrpSpPr/>
          <p:nvPr/>
        </p:nvGrpSpPr>
        <p:grpSpPr>
          <a:xfrm>
            <a:off x="2370043" y="2778381"/>
            <a:ext cx="3340623" cy="1835101"/>
            <a:chOff x="6225060" y="2341146"/>
            <a:chExt cx="2532906" cy="1229368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7389AB3C-FED9-2329-CE89-297781AD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5060" y="2341146"/>
              <a:ext cx="2532906" cy="1229368"/>
            </a:xfrm>
            <a:prstGeom prst="rect">
              <a:avLst/>
            </a:prstGeom>
          </p:spPr>
        </p:pic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A17FBD53-264E-E4FF-F92C-B8C15D9C97BC}"/>
                </a:ext>
              </a:extLst>
            </p:cNvPr>
            <p:cNvSpPr/>
            <p:nvPr/>
          </p:nvSpPr>
          <p:spPr>
            <a:xfrm>
              <a:off x="6619163" y="2521744"/>
              <a:ext cx="340519" cy="936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0611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5D8139E-A297-411F-CD6E-DC5CDBBE3D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5814" y="1351191"/>
            <a:ext cx="4306186" cy="11599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A77A897-B829-B20B-EE07-B5CF9B6163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814" y="3027965"/>
            <a:ext cx="4306186" cy="1383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7AAC85-4AAB-B21C-F451-A87407BE9976}"/>
              </a:ext>
            </a:extLst>
          </p:cNvPr>
          <p:cNvSpPr txBox="1"/>
          <p:nvPr/>
        </p:nvSpPr>
        <p:spPr>
          <a:xfrm>
            <a:off x="265814" y="213935"/>
            <a:ext cx="4890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Classe:</a:t>
            </a:r>
            <a:r>
              <a:rPr lang="it-IT" sz="14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400" err="1">
                <a:solidFill>
                  <a:schemeClr val="lt1"/>
                </a:solidFill>
                <a:latin typeface="Titillium Web Light"/>
                <a:sym typeface="Titillium Web Light"/>
              </a:rPr>
              <a:t>RequestFactoryTest</a:t>
            </a:r>
            <a:endParaRPr lang="it-IT" b="1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d7b66de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</a:rPr>
              <a:t>: </a:t>
            </a:r>
            <a:r>
              <a:rPr lang="en-US">
                <a:solidFill>
                  <a:schemeClr val="lt1"/>
                </a:solidFill>
                <a:latin typeface="Titillium Web Light"/>
              </a:rPr>
              <a:t>Jake Wharton &lt;jakew@google.com&gt; 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2018-11-18 16:26:35 -0500</a:t>
            </a:r>
          </a:p>
        </p:txBody>
      </p:sp>
    </p:spTree>
    <p:extLst>
      <p:ext uri="{BB962C8B-B14F-4D97-AF65-F5344CB8AC3E}">
        <p14:creationId xmlns:p14="http://schemas.microsoft.com/office/powerpoint/2010/main" val="331820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8">
            <a:extLst>
              <a:ext uri="{FF2B5EF4-FFF2-40B4-BE49-F238E27FC236}">
                <a16:creationId xmlns:a16="http://schemas.microsoft.com/office/drawing/2014/main" id="{FE649C82-675E-5C6A-1494-EFEAA4C816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814" y="1168042"/>
            <a:ext cx="6613569" cy="3227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F56F85-14A8-E04F-BFCF-39D77672830C}"/>
              </a:ext>
            </a:extLst>
          </p:cNvPr>
          <p:cNvSpPr txBox="1"/>
          <p:nvPr/>
        </p:nvSpPr>
        <p:spPr>
          <a:xfrm>
            <a:off x="265814" y="213935"/>
            <a:ext cx="9393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Classe:</a:t>
            </a:r>
            <a:r>
              <a:rPr lang="it-IT" sz="14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400" err="1">
                <a:solidFill>
                  <a:schemeClr val="lt1"/>
                </a:solidFill>
                <a:latin typeface="Titillium Web Light"/>
                <a:sym typeface="Titillium Web Light"/>
              </a:rPr>
              <a:t>RequestFactoryTest</a:t>
            </a:r>
            <a:endParaRPr lang="it-IT" b="1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d7b66de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</a:rPr>
              <a:t>: </a:t>
            </a:r>
            <a:r>
              <a:rPr lang="en-US">
                <a:solidFill>
                  <a:schemeClr val="lt1"/>
                </a:solidFill>
                <a:latin typeface="Titillium Web Light"/>
              </a:rPr>
              <a:t>Jake Wharton &lt;jakew@google.com&gt; 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2018-11-18 16:26:35 -0500</a:t>
            </a:r>
          </a:p>
        </p:txBody>
      </p:sp>
    </p:spTree>
    <p:extLst>
      <p:ext uri="{BB962C8B-B14F-4D97-AF65-F5344CB8AC3E}">
        <p14:creationId xmlns:p14="http://schemas.microsoft.com/office/powerpoint/2010/main" val="82863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6084EE5F-2306-69BC-4897-81A46A8F4613}"/>
              </a:ext>
            </a:extLst>
          </p:cNvPr>
          <p:cNvSpPr/>
          <p:nvPr/>
        </p:nvSpPr>
        <p:spPr>
          <a:xfrm>
            <a:off x="5833444" y="2052354"/>
            <a:ext cx="2793819" cy="117169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800" i="1"/>
              <a:t>WMC: 235 </a:t>
            </a:r>
            <a:r>
              <a:rPr lang="it-IT" sz="1800" i="1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it-IT" sz="1800" i="1"/>
              <a:t> 245 </a:t>
            </a:r>
          </a:p>
          <a:p>
            <a:r>
              <a:rPr lang="it-IT" sz="1800" i="1"/>
              <a:t>LCOM: 13021 </a:t>
            </a:r>
            <a:r>
              <a:rPr lang="it-IT" sz="1800" i="1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it-IT" sz="1800" i="1"/>
              <a:t> 14183 </a:t>
            </a:r>
          </a:p>
          <a:p>
            <a:r>
              <a:rPr lang="it-IT" sz="1800" i="1"/>
              <a:t>RFC: 58 </a:t>
            </a:r>
            <a:r>
              <a:rPr lang="it-IT" sz="1800" i="1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it-IT" sz="1800" i="1"/>
              <a:t> 61</a:t>
            </a:r>
          </a:p>
        </p:txBody>
      </p:sp>
      <p:pic>
        <p:nvPicPr>
          <p:cNvPr id="4" name="Immagine 10">
            <a:extLst>
              <a:ext uri="{FF2B5EF4-FFF2-40B4-BE49-F238E27FC236}">
                <a16:creationId xmlns:a16="http://schemas.microsoft.com/office/drawing/2014/main" id="{77457C79-7D92-C1D1-4F48-649E69E906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814" y="1168041"/>
            <a:ext cx="4359686" cy="3850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624CF-D969-0729-00E9-D640FB918FDD}"/>
              </a:ext>
            </a:extLst>
          </p:cNvPr>
          <p:cNvSpPr txBox="1"/>
          <p:nvPr/>
        </p:nvSpPr>
        <p:spPr>
          <a:xfrm>
            <a:off x="265814" y="213935"/>
            <a:ext cx="9393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Classe:</a:t>
            </a:r>
            <a:r>
              <a:rPr lang="it-IT" sz="14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400" err="1">
                <a:solidFill>
                  <a:schemeClr val="lt1"/>
                </a:solidFill>
                <a:latin typeface="Titillium Web Light"/>
                <a:sym typeface="Titillium Web Light"/>
              </a:rPr>
              <a:t>RequestFactoryTest</a:t>
            </a:r>
            <a:endParaRPr lang="it-IT" b="1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d7b66de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</a:rPr>
              <a:t>: </a:t>
            </a:r>
            <a:r>
              <a:rPr lang="en-US">
                <a:solidFill>
                  <a:schemeClr val="lt1"/>
                </a:solidFill>
                <a:latin typeface="Titillium Web Light"/>
              </a:rPr>
              <a:t>Jake Wharton &lt;jakew@google.com&gt; 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2018-11-18 16:26:35 -0500</a:t>
            </a:r>
          </a:p>
        </p:txBody>
      </p:sp>
    </p:spTree>
    <p:extLst>
      <p:ext uri="{BB962C8B-B14F-4D97-AF65-F5344CB8AC3E}">
        <p14:creationId xmlns:p14="http://schemas.microsoft.com/office/powerpoint/2010/main" val="4838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1;p35">
            <a:extLst>
              <a:ext uri="{FF2B5EF4-FFF2-40B4-BE49-F238E27FC236}">
                <a16:creationId xmlns:a16="http://schemas.microsoft.com/office/drawing/2014/main" id="{1FA6ADAD-8DB5-8DCC-F700-9341DECF3005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95968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RequestFactoryTest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B009EA-73D4-928C-51ED-24E0006D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2" y="744574"/>
            <a:ext cx="3764587" cy="18271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98702A5-1585-BBDA-3C7A-2E2AB4CF7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381" y="744574"/>
            <a:ext cx="3764585" cy="182717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CA447AC-3436-00E0-28B1-7B1B0E860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706" y="2975788"/>
            <a:ext cx="3764587" cy="1827175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357BD3FB-EF5D-56CA-20AC-1E0F79A89CB8}"/>
              </a:ext>
            </a:extLst>
          </p:cNvPr>
          <p:cNvSpPr/>
          <p:nvPr/>
        </p:nvSpPr>
        <p:spPr>
          <a:xfrm>
            <a:off x="3314700" y="904875"/>
            <a:ext cx="498977" cy="148536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4D5A930-B6DF-C99D-694E-E21B5526C69D}"/>
              </a:ext>
            </a:extLst>
          </p:cNvPr>
          <p:cNvSpPr/>
          <p:nvPr/>
        </p:nvSpPr>
        <p:spPr>
          <a:xfrm>
            <a:off x="7896607" y="904874"/>
            <a:ext cx="552068" cy="148536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75920E8-C1DC-D541-4215-54D58AB5A2C3}"/>
              </a:ext>
            </a:extLst>
          </p:cNvPr>
          <p:cNvSpPr/>
          <p:nvPr/>
        </p:nvSpPr>
        <p:spPr>
          <a:xfrm>
            <a:off x="5562982" y="3146694"/>
            <a:ext cx="552068" cy="148536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42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E99"/>
            </a:gs>
            <a:gs pos="100000">
              <a:srgbClr val="7DFFB1"/>
            </a:gs>
            <a:gs pos="100000">
              <a:srgbClr val="00AAC6"/>
            </a:gs>
            <a:gs pos="100000">
              <a:srgbClr val="0037B3"/>
            </a:gs>
            <a:gs pos="94000">
              <a:srgbClr val="00001A"/>
            </a:gs>
          </a:gsLst>
          <a:lin ang="13500032" scaled="0"/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37B3"/>
                </a:solidFill>
                <a:effectLst/>
                <a:uLnTx/>
                <a:uFillTx/>
                <a:latin typeface="Titillium Web Light"/>
                <a:sym typeface="Titillium Web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37B3"/>
              </a:solidFill>
              <a:effectLst/>
              <a:uLnTx/>
              <a:uFillTx/>
              <a:latin typeface="Titillium Web Light"/>
              <a:sym typeface="Titillium Web 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EC6EDD-A99D-319B-261A-BAF10D7E0C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362" y="954107"/>
            <a:ext cx="8191043" cy="38734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CDBE7C-5938-2CF7-926A-C012CDB13D04}"/>
              </a:ext>
            </a:extLst>
          </p:cNvPr>
          <p:cNvSpPr txBox="1"/>
          <p:nvPr/>
        </p:nvSpPr>
        <p:spPr>
          <a:xfrm>
            <a:off x="180361" y="0"/>
            <a:ext cx="6581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Classe:</a:t>
            </a:r>
            <a:r>
              <a:rPr lang="it-IT" sz="14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400" err="1">
                <a:solidFill>
                  <a:schemeClr val="lt1"/>
                </a:solidFill>
                <a:latin typeface="Titillium Web Light"/>
                <a:sym typeface="Titillium Web Light"/>
              </a:rPr>
              <a:t>RequestFactoryTest</a:t>
            </a:r>
            <a:endParaRPr lang="it-IT" b="1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74317cd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</a:rPr>
              <a:t>: </a:t>
            </a:r>
            <a:r>
              <a:rPr lang="it-IT" err="1">
                <a:solidFill>
                  <a:schemeClr val="lt1"/>
                </a:solidFill>
                <a:latin typeface="Titillium Web Light"/>
              </a:rPr>
              <a:t>dependabot</a:t>
            </a:r>
            <a:r>
              <a:rPr lang="it-IT">
                <a:solidFill>
                  <a:schemeClr val="lt1"/>
                </a:solidFill>
                <a:latin typeface="Titillium Web Light"/>
              </a:rPr>
              <a:t>[bot]&lt;49699333+dependabot[bot]@users.noreply.github.com&gt;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2022-03-02 10:17:21 +0000</a:t>
            </a:r>
          </a:p>
        </p:txBody>
      </p:sp>
    </p:spTree>
    <p:extLst>
      <p:ext uri="{BB962C8B-B14F-4D97-AF65-F5344CB8AC3E}">
        <p14:creationId xmlns:p14="http://schemas.microsoft.com/office/powerpoint/2010/main" val="31468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1;p17">
            <a:extLst>
              <a:ext uri="{FF2B5EF4-FFF2-40B4-BE49-F238E27FC236}">
                <a16:creationId xmlns:a16="http://schemas.microsoft.com/office/drawing/2014/main" id="{C2A253E8-116C-5A4E-34DC-1AA71A1C5957}"/>
              </a:ext>
            </a:extLst>
          </p:cNvPr>
          <p:cNvSpPr txBox="1">
            <a:spLocks/>
          </p:cNvSpPr>
          <p:nvPr/>
        </p:nvSpPr>
        <p:spPr>
          <a:xfrm>
            <a:off x="566160" y="300982"/>
            <a:ext cx="7068300" cy="71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/>
              <a:t>Tools</a:t>
            </a:r>
          </a:p>
        </p:txBody>
      </p:sp>
      <p:pic>
        <p:nvPicPr>
          <p:cNvPr id="3" name="Picture 2" descr="How to Use Git and GitHub – Version Control Basics for Beginners">
            <a:extLst>
              <a:ext uri="{FF2B5EF4-FFF2-40B4-BE49-F238E27FC236}">
                <a16:creationId xmlns:a16="http://schemas.microsoft.com/office/drawing/2014/main" id="{5EA017D5-24E7-0881-A3F3-12B0B02F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31"/>
          <a:stretch/>
        </p:blipFill>
        <p:spPr bwMode="auto">
          <a:xfrm>
            <a:off x="5894983" y="1339060"/>
            <a:ext cx="2166268" cy="119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onarQube: un valido strumento di analisi statica del codice - Intré">
            <a:extLst>
              <a:ext uri="{FF2B5EF4-FFF2-40B4-BE49-F238E27FC236}">
                <a16:creationId xmlns:a16="http://schemas.microsoft.com/office/drawing/2014/main" id="{38DBFCF3-E0CE-7094-BB70-FDA7F2DE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34" y="3490927"/>
            <a:ext cx="2884449" cy="8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Python - Wikiversity">
            <a:extLst>
              <a:ext uri="{FF2B5EF4-FFF2-40B4-BE49-F238E27FC236}">
                <a16:creationId xmlns:a16="http://schemas.microsoft.com/office/drawing/2014/main" id="{CAD66C39-E10E-1CB1-132E-D4A8C7C1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98" y="1369267"/>
            <a:ext cx="779693" cy="77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pandas - NumFOCUS">
            <a:extLst>
              <a:ext uri="{FF2B5EF4-FFF2-40B4-BE49-F238E27FC236}">
                <a16:creationId xmlns:a16="http://schemas.microsoft.com/office/drawing/2014/main" id="{D40F2463-95F3-CC32-6701-FB5FA3A18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597" y="3136108"/>
            <a:ext cx="1205726" cy="120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B5D2E6D-57A9-1C3D-E6E4-8C373D474D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1340" y="2422642"/>
            <a:ext cx="2487743" cy="71346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A9AEC48-0A69-2353-9A8E-7483AD432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698" y="3061340"/>
            <a:ext cx="2585611" cy="62054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031912-33A7-D424-9C70-4D1A95781917}"/>
              </a:ext>
            </a:extLst>
          </p:cNvPr>
          <p:cNvGrpSpPr/>
          <p:nvPr/>
        </p:nvGrpSpPr>
        <p:grpSpPr>
          <a:xfrm>
            <a:off x="2714370" y="970744"/>
            <a:ext cx="1040264" cy="1704714"/>
            <a:chOff x="2587476" y="1171501"/>
            <a:chExt cx="1040264" cy="1704714"/>
          </a:xfrm>
        </p:grpSpPr>
        <p:pic>
          <p:nvPicPr>
            <p:cNvPr id="5" name="Picture 6" descr="Cos'è Java e a cosa serve">
              <a:extLst>
                <a:ext uri="{FF2B5EF4-FFF2-40B4-BE49-F238E27FC236}">
                  <a16:creationId xmlns:a16="http://schemas.microsoft.com/office/drawing/2014/main" id="{B2708CF4-024C-C752-25A2-603C07728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476" y="1171501"/>
              <a:ext cx="1040264" cy="1412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91;p17">
              <a:extLst>
                <a:ext uri="{FF2B5EF4-FFF2-40B4-BE49-F238E27FC236}">
                  <a16:creationId xmlns:a16="http://schemas.microsoft.com/office/drawing/2014/main" id="{8163C2CB-65A3-060E-981E-21DEACC442FE}"/>
                </a:ext>
              </a:extLst>
            </p:cNvPr>
            <p:cNvSpPr txBox="1">
              <a:spLocks/>
            </p:cNvSpPr>
            <p:nvPr/>
          </p:nvSpPr>
          <p:spPr>
            <a:xfrm>
              <a:off x="2935539" y="2604913"/>
              <a:ext cx="344138" cy="27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tillium Web"/>
                <a:buNone/>
                <a:defRPr sz="48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tillium Web"/>
                <a:buNone/>
                <a:defRPr sz="48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tillium Web"/>
                <a:buNone/>
                <a:defRPr sz="48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tillium Web"/>
                <a:buNone/>
                <a:defRPr sz="48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tillium Web"/>
                <a:buNone/>
                <a:defRPr sz="48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tillium Web"/>
                <a:buNone/>
                <a:defRPr sz="48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tillium Web"/>
                <a:buNone/>
                <a:defRPr sz="48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tillium Web"/>
                <a:buNone/>
                <a:defRPr sz="48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Titillium Web"/>
                <a:buNone/>
                <a:defRPr sz="48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9pPr>
            </a:lstStyle>
            <a:p>
              <a:r>
                <a:rPr lang="it-IT" sz="1800"/>
                <a:t>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5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C74D624-DD18-30CC-A265-058B49F483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324" y="1029290"/>
            <a:ext cx="5308059" cy="400581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1EDE635-8805-67B8-EE33-55EE03D37A00}"/>
              </a:ext>
            </a:extLst>
          </p:cNvPr>
          <p:cNvSpPr/>
          <p:nvPr/>
        </p:nvSpPr>
        <p:spPr>
          <a:xfrm>
            <a:off x="6230780" y="2110579"/>
            <a:ext cx="2459546" cy="10819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/>
              <a:t>CBO: 22 </a:t>
            </a:r>
            <a:r>
              <a:rPr lang="it-IT" sz="2000">
                <a:latin typeface="Cambria Math" panose="02040503050406030204" pitchFamily="18" charset="0"/>
                <a:ea typeface="Cambria Math" panose="02040503050406030204" pitchFamily="18" charset="0"/>
              </a:rPr>
              <a:t>→ 16</a:t>
            </a:r>
            <a:r>
              <a:rPr lang="it-IT" sz="2000"/>
              <a:t> </a:t>
            </a:r>
          </a:p>
          <a:p>
            <a:r>
              <a:rPr lang="it-IT" sz="2000"/>
              <a:t>FANOUT: 22 </a:t>
            </a:r>
            <a:r>
              <a:rPr lang="it-IT" sz="2000">
                <a:latin typeface="Cambria Math" panose="02040503050406030204" pitchFamily="18" charset="0"/>
                <a:ea typeface="Cambria Math" panose="02040503050406030204" pitchFamily="18" charset="0"/>
              </a:rPr>
              <a:t>→  </a:t>
            </a:r>
            <a:r>
              <a:rPr lang="it-IT" sz="2000"/>
              <a:t>16</a:t>
            </a:r>
          </a:p>
          <a:p>
            <a:r>
              <a:rPr lang="it-IT" sz="2000"/>
              <a:t>RFC: 61 </a:t>
            </a:r>
            <a:r>
              <a:rPr lang="it-IT" sz="200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it-IT" sz="2000"/>
              <a:t> 56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5C251B-EC93-9E00-5707-5D3AEAFCE724}"/>
              </a:ext>
            </a:extLst>
          </p:cNvPr>
          <p:cNvSpPr txBox="1"/>
          <p:nvPr/>
        </p:nvSpPr>
        <p:spPr>
          <a:xfrm>
            <a:off x="180361" y="0"/>
            <a:ext cx="6581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Classe:</a:t>
            </a:r>
            <a:r>
              <a:rPr lang="it-IT" sz="14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400" err="1">
                <a:solidFill>
                  <a:schemeClr val="lt1"/>
                </a:solidFill>
                <a:latin typeface="Titillium Web Light"/>
                <a:sym typeface="Titillium Web Light"/>
              </a:rPr>
              <a:t>RequestFactoryTest</a:t>
            </a:r>
            <a:endParaRPr lang="it-IT" b="1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74317cd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</a:rPr>
              <a:t>: </a:t>
            </a:r>
            <a:r>
              <a:rPr lang="it-IT" err="1">
                <a:solidFill>
                  <a:schemeClr val="lt1"/>
                </a:solidFill>
                <a:latin typeface="Titillium Web Light"/>
              </a:rPr>
              <a:t>dependabot</a:t>
            </a:r>
            <a:r>
              <a:rPr lang="it-IT">
                <a:solidFill>
                  <a:schemeClr val="lt1"/>
                </a:solidFill>
                <a:latin typeface="Titillium Web Light"/>
              </a:rPr>
              <a:t>[bot]&lt;49699333+dependabot[bot]@users.noreply.github.com&gt;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2022-03-02 10:17:21 +0000</a:t>
            </a:r>
          </a:p>
        </p:txBody>
      </p:sp>
    </p:spTree>
    <p:extLst>
      <p:ext uri="{BB962C8B-B14F-4D97-AF65-F5344CB8AC3E}">
        <p14:creationId xmlns:p14="http://schemas.microsoft.com/office/powerpoint/2010/main" val="26424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19" name="Google Shape;319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magine 8" descr="Immagine che contiene testo, interni, persona&#10;&#10;Descrizione generata automaticamente">
            <a:extLst>
              <a:ext uri="{FF2B5EF4-FFF2-40B4-BE49-F238E27FC236}">
                <a16:creationId xmlns:a16="http://schemas.microsoft.com/office/drawing/2014/main" id="{6895C108-BFAD-9B0C-FBCA-DD6FD8C0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614" y="1320701"/>
            <a:ext cx="3573315" cy="2376022"/>
          </a:xfrm>
          <a:prstGeom prst="rect">
            <a:avLst/>
          </a:prstGeom>
        </p:spPr>
      </p:pic>
      <p:sp>
        <p:nvSpPr>
          <p:cNvPr id="3" name="Google Shape;317;p33">
            <a:extLst>
              <a:ext uri="{FF2B5EF4-FFF2-40B4-BE49-F238E27FC236}">
                <a16:creationId xmlns:a16="http://schemas.microsoft.com/office/drawing/2014/main" id="{92AA9871-15EE-EAB4-5BD0-D5C776F443DB}"/>
              </a:ext>
            </a:extLst>
          </p:cNvPr>
          <p:cNvSpPr txBox="1">
            <a:spLocks/>
          </p:cNvSpPr>
          <p:nvPr/>
        </p:nvSpPr>
        <p:spPr>
          <a:xfrm>
            <a:off x="362466" y="373650"/>
            <a:ext cx="3568009" cy="441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Analisi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Quantitativa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lang="en-US" sz="1800" b="1"/>
              <a:t>Project</a:t>
            </a:r>
            <a:r>
              <a:rPr lang="en-US" sz="1800"/>
              <a:t>: </a:t>
            </a:r>
            <a:r>
              <a:rPr lang="en-US" sz="1800">
                <a:solidFill>
                  <a:srgbClr val="FFFFFF"/>
                </a:solidFill>
              </a:rPr>
              <a:t>a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pache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/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dubbo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-samples</a:t>
            </a:r>
          </a:p>
        </p:txBody>
      </p:sp>
    </p:spTree>
    <p:extLst>
      <p:ext uri="{BB962C8B-B14F-4D97-AF65-F5344CB8AC3E}">
        <p14:creationId xmlns:p14="http://schemas.microsoft.com/office/powerpoint/2010/main" val="199894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002E99"/>
            </a:gs>
            <a:gs pos="14000">
              <a:srgbClr val="7DFFB1"/>
            </a:gs>
            <a:gs pos="38000">
              <a:srgbClr val="00AAC6"/>
            </a:gs>
            <a:gs pos="0">
              <a:srgbClr val="0037B3"/>
            </a:gs>
            <a:gs pos="74000">
              <a:srgbClr val="00001A"/>
            </a:gs>
          </a:gsLst>
          <a:lin ang="13500032" scaled="0"/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620089" y="100153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400" b="1">
                <a:solidFill>
                  <a:schemeClr val="lt1"/>
                </a:solidFill>
                <a:latin typeface="Titillium Web Light"/>
              </a:rPr>
              <a:t>Dubbo-samples</a:t>
            </a:r>
          </a:p>
        </p:txBody>
      </p:sp>
      <p:sp>
        <p:nvSpPr>
          <p:cNvPr id="5" name="Google Shape;332;p35">
            <a:extLst>
              <a:ext uri="{FF2B5EF4-FFF2-40B4-BE49-F238E27FC236}">
                <a16:creationId xmlns:a16="http://schemas.microsoft.com/office/drawing/2014/main" id="{70A61C7B-4A2D-69C6-8579-D1901507AD40}"/>
              </a:ext>
            </a:extLst>
          </p:cNvPr>
          <p:cNvSpPr txBox="1">
            <a:spLocks/>
          </p:cNvSpPr>
          <p:nvPr/>
        </p:nvSpPr>
        <p:spPr>
          <a:xfrm>
            <a:off x="143598" y="1983136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È un repository che contiene diversi progetti per illustrare come usare Dubbo.</a:t>
            </a:r>
          </a:p>
          <a:p>
            <a:pPr marL="76200">
              <a:lnSpc>
                <a:spcPct val="115000"/>
              </a:lnSpc>
              <a:buSzPts val="2400"/>
            </a:pP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È scritto per il 97.9% in Java.</a:t>
            </a:r>
          </a:p>
          <a:p>
            <a:pPr marL="76200">
              <a:lnSpc>
                <a:spcPct val="115000"/>
              </a:lnSpc>
              <a:buSzPts val="2400"/>
            </a:pP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Il repository presente su GitHub prevede 1240 </a:t>
            </a:r>
            <a:r>
              <a:rPr lang="it-IT" sz="2000" err="1">
                <a:solidFill>
                  <a:schemeClr val="lt1"/>
                </a:solidFill>
                <a:latin typeface="Titillium Web Light"/>
                <a:sym typeface="Titillium Web Light"/>
              </a:rPr>
              <a:t>commits</a:t>
            </a: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, 12 </a:t>
            </a:r>
            <a:r>
              <a:rPr lang="it-IT" sz="2000" err="1">
                <a:solidFill>
                  <a:schemeClr val="lt1"/>
                </a:solidFill>
                <a:latin typeface="Titillium Web Light"/>
                <a:sym typeface="Titillium Web Light"/>
              </a:rPr>
              <a:t>branches</a:t>
            </a:r>
            <a:r>
              <a:rPr lang="it-IT" sz="2000">
                <a:solidFill>
                  <a:schemeClr val="lt1"/>
                </a:solidFill>
                <a:latin typeface="Titillium Web Light"/>
                <a:sym typeface="Titillium Web Light"/>
              </a:rPr>
              <a:t> e 0 tags per le reviews.</a:t>
            </a:r>
          </a:p>
        </p:txBody>
      </p:sp>
      <p:pic>
        <p:nvPicPr>
          <p:cNvPr id="2" name="Picture 18" descr="GitHub - apache/dubbo-samples: samples for Apache Dubbo">
            <a:extLst>
              <a:ext uri="{FF2B5EF4-FFF2-40B4-BE49-F238E27FC236}">
                <a16:creationId xmlns:a16="http://schemas.microsoft.com/office/drawing/2014/main" id="{9B594CB1-4398-7B18-307A-7FD390165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"/>
                    </a14:imgEffect>
                    <a14:imgEffect>
                      <a14:brightnessContrast bright="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301"/>
          <a:stretch/>
        </p:blipFill>
        <p:spPr bwMode="auto">
          <a:xfrm>
            <a:off x="3988220" y="241120"/>
            <a:ext cx="4433361" cy="13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846682" y="54505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Analisi delle Classi (1)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443059-26D1-19DD-E71B-F6D7AF627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50" t="7075" r="12088" b="13922"/>
          <a:stretch/>
        </p:blipFill>
        <p:spPr>
          <a:xfrm>
            <a:off x="1313723" y="1275356"/>
            <a:ext cx="6516554" cy="36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4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1AAC03DE-DEE9-EF94-7F20-D8C5AA90F702}"/>
              </a:ext>
            </a:extLst>
          </p:cNvPr>
          <p:cNvSpPr txBox="1">
            <a:spLocks/>
          </p:cNvSpPr>
          <p:nvPr/>
        </p:nvSpPr>
        <p:spPr>
          <a:xfrm>
            <a:off x="846682" y="54505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Classi (2)</a:t>
            </a:r>
          </a:p>
        </p:txBody>
      </p:sp>
      <p:graphicFrame>
        <p:nvGraphicFramePr>
          <p:cNvPr id="6" name="Google Shape;169;p24">
            <a:extLst>
              <a:ext uri="{FF2B5EF4-FFF2-40B4-BE49-F238E27FC236}">
                <a16:creationId xmlns:a16="http://schemas.microsoft.com/office/drawing/2014/main" id="{49E6CF0A-9F37-6A30-D40A-74A9BFB8E0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386356"/>
              </p:ext>
            </p:extLst>
          </p:nvPr>
        </p:nvGraphicFramePr>
        <p:xfrm>
          <a:off x="1054100" y="1564481"/>
          <a:ext cx="6962849" cy="2663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9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3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Nome della classe</a:t>
                      </a:r>
                      <a:endParaRPr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F2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A6E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Numero di modifiche</a:t>
                      </a:r>
                      <a:endParaRPr sz="11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E3F2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F2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A6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org.apache.dubbo.samples.annotation.EmbeddedZooKeeper</a:t>
                      </a:r>
                      <a:endParaRPr sz="1400" b="0" i="0" u="none" strike="noStrike" cap="none">
                        <a:solidFill>
                          <a:schemeClr val="bg1"/>
                        </a:solidFill>
                        <a:effectLst/>
                        <a:latin typeface="Arial"/>
                        <a:ea typeface="Inter-Regular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46</a:t>
                      </a:r>
                      <a:endParaRPr sz="18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org.dubbo.samples.governance.ZKTools</a:t>
                      </a:r>
                      <a:endParaRPr sz="1400" b="0" i="0" u="none" strike="noStrike" cap="none">
                        <a:solidFill>
                          <a:schemeClr val="bg1"/>
                        </a:solidFill>
                        <a:effectLst/>
                        <a:latin typeface="Arial"/>
                        <a:ea typeface="Inter-Regular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276</a:t>
                      </a:r>
                      <a:endParaRPr sz="1800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32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org.apache.dubbo.samples.simplified.annotation.ZkUtil</a:t>
                      </a:r>
                      <a:endParaRPr sz="1400" b="0" i="0" u="none" strike="noStrike" cap="none">
                        <a:solidFill>
                          <a:schemeClr val="bg1"/>
                        </a:solidFill>
                        <a:effectLst/>
                        <a:latin typeface="Arial"/>
                        <a:ea typeface="Inter-Regular"/>
                        <a:cs typeface="Arial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>
                          <a:solidFill>
                            <a:schemeClr val="bg1"/>
                          </a:solidFill>
                          <a:latin typeface="Inter-Regular"/>
                          <a:ea typeface="Inter-Regular"/>
                          <a:sym typeface="Arial"/>
                        </a:rPr>
                        <a:t>71</a:t>
                      </a:r>
                      <a:endParaRPr sz="1800" b="0" i="0" u="none" strike="noStrike" cap="none">
                        <a:solidFill>
                          <a:schemeClr val="bg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A6E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A6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48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magine 298">
            <a:extLst>
              <a:ext uri="{FF2B5EF4-FFF2-40B4-BE49-F238E27FC236}">
                <a16:creationId xmlns:a16="http://schemas.microsoft.com/office/drawing/2014/main" id="{5C194113-CA8F-9FB7-AB34-DEA14075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8" y="762288"/>
            <a:ext cx="7500003" cy="3640190"/>
          </a:xfrm>
          <a:prstGeom prst="rect">
            <a:avLst/>
          </a:prstGeom>
        </p:spPr>
      </p:pic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74729B7E-A111-C2AD-0AC0-255635752DFF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8816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EmbeddedZooKeeper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78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1;p35">
            <a:extLst>
              <a:ext uri="{FF2B5EF4-FFF2-40B4-BE49-F238E27FC236}">
                <a16:creationId xmlns:a16="http://schemas.microsoft.com/office/drawing/2014/main" id="{ADA7BDF6-5389-D89E-9833-10C08F7FDC98}"/>
              </a:ext>
            </a:extLst>
          </p:cNvPr>
          <p:cNvSpPr txBox="1">
            <a:spLocks/>
          </p:cNvSpPr>
          <p:nvPr/>
        </p:nvSpPr>
        <p:spPr>
          <a:xfrm>
            <a:off x="499494" y="142585"/>
            <a:ext cx="7068300" cy="372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EmbeddedZooKeeper.java (1)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698B9E9-6F65-202F-8A3A-0E63C8E4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647398"/>
            <a:ext cx="6890134" cy="149524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867DC58-0BD5-EC85-3E87-B5CE2B168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4" y="2332837"/>
            <a:ext cx="6890134" cy="2505503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09A81298-B9E3-5D01-1141-F908B7F022B1}"/>
              </a:ext>
            </a:extLst>
          </p:cNvPr>
          <p:cNvSpPr/>
          <p:nvPr/>
        </p:nvSpPr>
        <p:spPr>
          <a:xfrm>
            <a:off x="861237" y="2945219"/>
            <a:ext cx="520995" cy="2658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82E0F24-A2A9-E136-F1D9-60F5942D3988}"/>
              </a:ext>
            </a:extLst>
          </p:cNvPr>
          <p:cNvSpPr/>
          <p:nvPr/>
        </p:nvSpPr>
        <p:spPr>
          <a:xfrm>
            <a:off x="861237" y="4444409"/>
            <a:ext cx="520995" cy="2658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76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B0E98BA2-CD48-A42C-65D8-CDB4912CBF6E}"/>
              </a:ext>
            </a:extLst>
          </p:cNvPr>
          <p:cNvSpPr txBox="1">
            <a:spLocks/>
          </p:cNvSpPr>
          <p:nvPr/>
        </p:nvSpPr>
        <p:spPr>
          <a:xfrm>
            <a:off x="499494" y="85061"/>
            <a:ext cx="7068300" cy="3721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EmbeddedZooKeeper.java (2)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8AC2A3-A07C-C631-6D6F-FA079F1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738334"/>
            <a:ext cx="7932125" cy="242202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726BCB1F-B5C5-1819-85BD-23A3B47287E7}"/>
              </a:ext>
            </a:extLst>
          </p:cNvPr>
          <p:cNvGrpSpPr/>
          <p:nvPr/>
        </p:nvGrpSpPr>
        <p:grpSpPr>
          <a:xfrm>
            <a:off x="499494" y="3441490"/>
            <a:ext cx="3841721" cy="914400"/>
            <a:chOff x="649123" y="3059518"/>
            <a:chExt cx="3841721" cy="91440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7FC21735-1288-EDAD-1D1F-48782DDE2EF9}"/>
                </a:ext>
              </a:extLst>
            </p:cNvPr>
            <p:cNvSpPr/>
            <p:nvPr/>
          </p:nvSpPr>
          <p:spPr>
            <a:xfrm>
              <a:off x="649123" y="3207638"/>
              <a:ext cx="2975226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Technical </a:t>
              </a:r>
              <a:r>
                <a:rPr lang="it-IT" err="1"/>
                <a:t>Debt</a:t>
              </a:r>
              <a:r>
                <a:rPr lang="it-IT"/>
                <a:t>: 1 ora e 30 minuti</a:t>
              </a:r>
            </a:p>
          </p:txBody>
        </p:sp>
        <p:pic>
          <p:nvPicPr>
            <p:cNvPr id="13" name="Elemento grafico 12" descr="Clessidra 30% con riempimento a tinta unita">
              <a:extLst>
                <a:ext uri="{FF2B5EF4-FFF2-40B4-BE49-F238E27FC236}">
                  <a16:creationId xmlns:a16="http://schemas.microsoft.com/office/drawing/2014/main" id="{074E94BD-E725-B911-DA83-FBD44FCA6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76444" y="305951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2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magine 302">
            <a:extLst>
              <a:ext uri="{FF2B5EF4-FFF2-40B4-BE49-F238E27FC236}">
                <a16:creationId xmlns:a16="http://schemas.microsoft.com/office/drawing/2014/main" id="{C590E1C0-21A3-140A-9892-50D014FA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1" y="809668"/>
            <a:ext cx="4193050" cy="2035132"/>
          </a:xfrm>
          <a:prstGeom prst="rect">
            <a:avLst/>
          </a:prstGeom>
        </p:spPr>
      </p:pic>
      <p:pic>
        <p:nvPicPr>
          <p:cNvPr id="309" name="Immagine 308">
            <a:extLst>
              <a:ext uri="{FF2B5EF4-FFF2-40B4-BE49-F238E27FC236}">
                <a16:creationId xmlns:a16="http://schemas.microsoft.com/office/drawing/2014/main" id="{D61323CB-1CD9-51A6-331C-41162157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7" y="809666"/>
            <a:ext cx="4193047" cy="2035131"/>
          </a:xfrm>
          <a:prstGeom prst="rect">
            <a:avLst/>
          </a:prstGeom>
        </p:spPr>
      </p:pic>
      <p:pic>
        <p:nvPicPr>
          <p:cNvPr id="313" name="Immagine 312">
            <a:extLst>
              <a:ext uri="{FF2B5EF4-FFF2-40B4-BE49-F238E27FC236}">
                <a16:creationId xmlns:a16="http://schemas.microsoft.com/office/drawing/2014/main" id="{719B0E5E-7ADF-716F-590D-B0F4F755D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344" y="2928971"/>
            <a:ext cx="4193044" cy="2035132"/>
          </a:xfrm>
          <a:prstGeom prst="rect">
            <a:avLst/>
          </a:prstGeom>
        </p:spPr>
      </p:pic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4FE7C86F-73F7-6592-648D-6C7378FF3D47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8816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ZKTools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4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1;p35">
            <a:extLst>
              <a:ext uri="{FF2B5EF4-FFF2-40B4-BE49-F238E27FC236}">
                <a16:creationId xmlns:a16="http://schemas.microsoft.com/office/drawing/2014/main" id="{ADA7BDF6-5389-D89E-9833-10C08F7FDC98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42530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ZKTools.java (1)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462A2B-7506-D358-00F2-E238FE19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510363"/>
            <a:ext cx="7793901" cy="12793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E19278F-5E71-A787-AE3A-1B60FAC2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4" y="1852173"/>
            <a:ext cx="7793901" cy="2410573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EE66128-F533-B764-7158-E80880C67B59}"/>
              </a:ext>
            </a:extLst>
          </p:cNvPr>
          <p:cNvSpPr/>
          <p:nvPr/>
        </p:nvSpPr>
        <p:spPr>
          <a:xfrm>
            <a:off x="1935126" y="2438843"/>
            <a:ext cx="574157" cy="26581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55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TOOLCHAIN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685800" y="28400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Strumenti di supporto all’analisi realizzata</a:t>
            </a:r>
          </a:p>
        </p:txBody>
      </p:sp>
    </p:spTree>
    <p:extLst>
      <p:ext uri="{BB962C8B-B14F-4D97-AF65-F5344CB8AC3E}">
        <p14:creationId xmlns:p14="http://schemas.microsoft.com/office/powerpoint/2010/main" val="358699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0B25CAB-A180-30BF-C2D8-F1F60752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913618"/>
            <a:ext cx="7793901" cy="1104436"/>
          </a:xfrm>
          <a:prstGeom prst="rect">
            <a:avLst/>
          </a:prstGeom>
        </p:spPr>
      </p:pic>
      <p:sp>
        <p:nvSpPr>
          <p:cNvPr id="4" name="Google Shape;331;p35">
            <a:extLst>
              <a:ext uri="{FF2B5EF4-FFF2-40B4-BE49-F238E27FC236}">
                <a16:creationId xmlns:a16="http://schemas.microsoft.com/office/drawing/2014/main" id="{F62585FA-181C-A0F8-6D52-A1DD652631CA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42530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ZKTools.java (2)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DBD3876-DEFF-146A-9F4A-9FAC0C041742}"/>
              </a:ext>
            </a:extLst>
          </p:cNvPr>
          <p:cNvGrpSpPr/>
          <p:nvPr/>
        </p:nvGrpSpPr>
        <p:grpSpPr>
          <a:xfrm>
            <a:off x="649123" y="3059518"/>
            <a:ext cx="3841721" cy="914400"/>
            <a:chOff x="649123" y="3059518"/>
            <a:chExt cx="3841721" cy="9144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375D75D0-1E91-E28B-5468-F9307FFC4871}"/>
                </a:ext>
              </a:extLst>
            </p:cNvPr>
            <p:cNvSpPr/>
            <p:nvPr/>
          </p:nvSpPr>
          <p:spPr>
            <a:xfrm>
              <a:off x="649123" y="3207638"/>
              <a:ext cx="2975226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Technical </a:t>
              </a:r>
              <a:r>
                <a:rPr lang="it-IT" err="1"/>
                <a:t>Debt</a:t>
              </a:r>
              <a:r>
                <a:rPr lang="it-IT"/>
                <a:t>: 2 ore e 5 minuti</a:t>
              </a:r>
            </a:p>
          </p:txBody>
        </p:sp>
        <p:pic>
          <p:nvPicPr>
            <p:cNvPr id="12" name="Elemento grafico 11" descr="Clessidra 30% con riempimento a tinta unita">
              <a:extLst>
                <a:ext uri="{FF2B5EF4-FFF2-40B4-BE49-F238E27FC236}">
                  <a16:creationId xmlns:a16="http://schemas.microsoft.com/office/drawing/2014/main" id="{2AFD2939-E9A9-89E6-6B2E-D4FCE95A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76444" y="305951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3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magine 296">
            <a:extLst>
              <a:ext uri="{FF2B5EF4-FFF2-40B4-BE49-F238E27FC236}">
                <a16:creationId xmlns:a16="http://schemas.microsoft.com/office/drawing/2014/main" id="{12848C80-15A5-DA22-711D-4A8C04CD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13" y="798289"/>
            <a:ext cx="2646411" cy="1284460"/>
          </a:xfrm>
          <a:prstGeom prst="rect">
            <a:avLst/>
          </a:prstGeom>
        </p:spPr>
      </p:pic>
      <p:pic>
        <p:nvPicPr>
          <p:cNvPr id="301" name="Immagine 300">
            <a:extLst>
              <a:ext uri="{FF2B5EF4-FFF2-40B4-BE49-F238E27FC236}">
                <a16:creationId xmlns:a16="http://schemas.microsoft.com/office/drawing/2014/main" id="{7F45BA1E-DC5A-3776-7161-6CEEB0A38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94" y="798289"/>
            <a:ext cx="2646411" cy="1284459"/>
          </a:xfrm>
          <a:prstGeom prst="rect">
            <a:avLst/>
          </a:prstGeom>
        </p:spPr>
      </p:pic>
      <p:pic>
        <p:nvPicPr>
          <p:cNvPr id="305" name="Immagine 304">
            <a:extLst>
              <a:ext uri="{FF2B5EF4-FFF2-40B4-BE49-F238E27FC236}">
                <a16:creationId xmlns:a16="http://schemas.microsoft.com/office/drawing/2014/main" id="{72CFB5B0-18A1-CD82-3B87-689F284F0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074" y="804209"/>
            <a:ext cx="2634213" cy="1278539"/>
          </a:xfrm>
          <a:prstGeom prst="rect">
            <a:avLst/>
          </a:prstGeom>
        </p:spPr>
      </p:pic>
      <p:pic>
        <p:nvPicPr>
          <p:cNvPr id="307" name="Immagine 306">
            <a:extLst>
              <a:ext uri="{FF2B5EF4-FFF2-40B4-BE49-F238E27FC236}">
                <a16:creationId xmlns:a16="http://schemas.microsoft.com/office/drawing/2014/main" id="{2CE2E03C-92E7-C9A4-3ED1-D8E532507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32" y="2469908"/>
            <a:ext cx="2646415" cy="1284460"/>
          </a:xfrm>
          <a:prstGeom prst="rect">
            <a:avLst/>
          </a:prstGeom>
        </p:spPr>
      </p:pic>
      <p:pic>
        <p:nvPicPr>
          <p:cNvPr id="311" name="Immagine 310">
            <a:extLst>
              <a:ext uri="{FF2B5EF4-FFF2-40B4-BE49-F238E27FC236}">
                <a16:creationId xmlns:a16="http://schemas.microsoft.com/office/drawing/2014/main" id="{292BBF3A-9D20-A149-304A-641A62177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794" y="2464485"/>
            <a:ext cx="2646412" cy="1284459"/>
          </a:xfrm>
          <a:prstGeom prst="rect">
            <a:avLst/>
          </a:prstGeom>
        </p:spPr>
      </p:pic>
      <p:pic>
        <p:nvPicPr>
          <p:cNvPr id="315" name="Immagine 314">
            <a:extLst>
              <a:ext uri="{FF2B5EF4-FFF2-40B4-BE49-F238E27FC236}">
                <a16:creationId xmlns:a16="http://schemas.microsoft.com/office/drawing/2014/main" id="{E4C1A5B2-9375-A0A8-B92F-849AC9ED6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073" y="2464484"/>
            <a:ext cx="2634215" cy="1278539"/>
          </a:xfrm>
          <a:prstGeom prst="rect">
            <a:avLst/>
          </a:prstGeom>
        </p:spPr>
      </p:pic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72063F18-E19E-19F6-3B28-C09192F85750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8816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ZkUtil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7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1;p35">
            <a:extLst>
              <a:ext uri="{FF2B5EF4-FFF2-40B4-BE49-F238E27FC236}">
                <a16:creationId xmlns:a16="http://schemas.microsoft.com/office/drawing/2014/main" id="{ADA7BDF6-5389-D89E-9833-10C08F7FDC98}"/>
              </a:ext>
            </a:extLst>
          </p:cNvPr>
          <p:cNvSpPr txBox="1">
            <a:spLocks/>
          </p:cNvSpPr>
          <p:nvPr/>
        </p:nvSpPr>
        <p:spPr>
          <a:xfrm>
            <a:off x="499494" y="85060"/>
            <a:ext cx="7068300" cy="7324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>
                <a:solidFill>
                  <a:srgbClr val="FFFFFF"/>
                </a:solidFill>
                <a:latin typeface="Titillium Web Light"/>
              </a:rPr>
              <a:t>Technical </a:t>
            </a:r>
            <a:r>
              <a:rPr lang="it-IT" sz="2400" b="1" err="1">
                <a:solidFill>
                  <a:srgbClr val="FFFFFF"/>
                </a:solidFill>
                <a:latin typeface="Titillium Web Light"/>
              </a:rPr>
              <a:t>Debt</a:t>
            </a:r>
            <a:r>
              <a:rPr lang="it-IT" sz="2400" b="1">
                <a:solidFill>
                  <a:srgbClr val="FFFFFF"/>
                </a:solidFill>
                <a:latin typeface="Titillium Web Light"/>
              </a:rPr>
              <a:t> – Classe ZkUtil.java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8F81474-6F19-68D2-553B-3E252DC7F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187"/>
          <a:stretch/>
        </p:blipFill>
        <p:spPr>
          <a:xfrm>
            <a:off x="499494" y="817521"/>
            <a:ext cx="6858236" cy="13864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257931D-BEB2-C0BE-1C10-06108257C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6" b="10350"/>
          <a:stretch/>
        </p:blipFill>
        <p:spPr>
          <a:xfrm>
            <a:off x="499494" y="2278469"/>
            <a:ext cx="6858236" cy="70374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2DC7956-A4DE-0ABA-280C-B9C3FA8F5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94" b="13411"/>
          <a:stretch/>
        </p:blipFill>
        <p:spPr>
          <a:xfrm>
            <a:off x="499494" y="3056703"/>
            <a:ext cx="6858236" cy="914401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8B22B717-E3A7-0F45-42AD-7B4BCAE0C124}"/>
              </a:ext>
            </a:extLst>
          </p:cNvPr>
          <p:cNvGrpSpPr/>
          <p:nvPr/>
        </p:nvGrpSpPr>
        <p:grpSpPr>
          <a:xfrm>
            <a:off x="499494" y="4063835"/>
            <a:ext cx="3012230" cy="914400"/>
            <a:chOff x="570942" y="3050807"/>
            <a:chExt cx="3012230" cy="91440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205EB8D3-C8D6-C290-4458-49A5445D1AB9}"/>
                </a:ext>
              </a:extLst>
            </p:cNvPr>
            <p:cNvSpPr/>
            <p:nvPr/>
          </p:nvSpPr>
          <p:spPr>
            <a:xfrm>
              <a:off x="570942" y="3198927"/>
              <a:ext cx="2310482" cy="618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Technical </a:t>
              </a:r>
              <a:r>
                <a:rPr lang="it-IT" err="1"/>
                <a:t>Debt</a:t>
              </a:r>
              <a:r>
                <a:rPr lang="it-IT"/>
                <a:t>: 40 minuti</a:t>
              </a:r>
            </a:p>
          </p:txBody>
        </p:sp>
        <p:pic>
          <p:nvPicPr>
            <p:cNvPr id="13" name="Elemento grafico 12" descr="Clessidra 30% con riempimento a tinta unita">
              <a:extLst>
                <a:ext uri="{FF2B5EF4-FFF2-40B4-BE49-F238E27FC236}">
                  <a16:creationId xmlns:a16="http://schemas.microsoft.com/office/drawing/2014/main" id="{57FC35D9-6FFC-8E1C-6937-6224F0FA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68772" y="30508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30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D41B109-BF24-7E70-1E56-9B9C5631D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99" t="10021" r="16163" b="5409"/>
          <a:stretch/>
        </p:blipFill>
        <p:spPr>
          <a:xfrm>
            <a:off x="1196163" y="695103"/>
            <a:ext cx="6751674" cy="3753293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1CD873E9-0053-54B7-3764-2D444155D9DC}"/>
              </a:ext>
            </a:extLst>
          </p:cNvPr>
          <p:cNvSpPr/>
          <p:nvPr/>
        </p:nvSpPr>
        <p:spPr>
          <a:xfrm>
            <a:off x="3179135" y="786810"/>
            <a:ext cx="520995" cy="4465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E3D8DE8-DF07-1664-7D95-C03008AE39B1}"/>
              </a:ext>
            </a:extLst>
          </p:cNvPr>
          <p:cNvSpPr/>
          <p:nvPr/>
        </p:nvSpPr>
        <p:spPr>
          <a:xfrm>
            <a:off x="5613992" y="2254103"/>
            <a:ext cx="520995" cy="4465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B24E09B-76D7-D492-1D3B-18B7B32FB651}"/>
              </a:ext>
            </a:extLst>
          </p:cNvPr>
          <p:cNvSpPr/>
          <p:nvPr/>
        </p:nvSpPr>
        <p:spPr>
          <a:xfrm>
            <a:off x="6390168" y="2254102"/>
            <a:ext cx="520995" cy="4465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17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2"/>
          <p:cNvGrpSpPr/>
          <p:nvPr/>
        </p:nvGrpSpPr>
        <p:grpSpPr>
          <a:xfrm>
            <a:off x="4212729" y="1241138"/>
            <a:ext cx="4542204" cy="2661224"/>
            <a:chOff x="1177450" y="241631"/>
            <a:chExt cx="6173152" cy="3616776"/>
          </a:xfrm>
        </p:grpSpPr>
        <p:sp>
          <p:nvSpPr>
            <p:cNvPr id="319" name="Google Shape;319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Immagine 2">
            <a:extLst>
              <a:ext uri="{FF2B5EF4-FFF2-40B4-BE49-F238E27FC236}">
                <a16:creationId xmlns:a16="http://schemas.microsoft.com/office/drawing/2014/main" id="{D8EA0759-312A-3ED2-CC5E-AF8862BF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09" y="1376005"/>
            <a:ext cx="3628494" cy="2312376"/>
          </a:xfrm>
          <a:prstGeom prst="rect">
            <a:avLst/>
          </a:prstGeom>
        </p:spPr>
      </p:pic>
      <p:sp>
        <p:nvSpPr>
          <p:cNvPr id="5" name="Google Shape;317;p33">
            <a:extLst>
              <a:ext uri="{FF2B5EF4-FFF2-40B4-BE49-F238E27FC236}">
                <a16:creationId xmlns:a16="http://schemas.microsoft.com/office/drawing/2014/main" id="{CB361CE8-EB0B-CFD5-091C-0F1E5FFCB1E7}"/>
              </a:ext>
            </a:extLst>
          </p:cNvPr>
          <p:cNvSpPr txBox="1">
            <a:spLocks/>
          </p:cNvSpPr>
          <p:nvPr/>
        </p:nvSpPr>
        <p:spPr>
          <a:xfrm>
            <a:off x="462897" y="535607"/>
            <a:ext cx="3864273" cy="441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Analisi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Qualitativa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Project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: </a:t>
            </a:r>
            <a:r>
              <a:rPr lang="en-US" sz="1800">
                <a:solidFill>
                  <a:srgbClr val="FFFFFF"/>
                </a:solidFill>
              </a:rPr>
              <a:t>a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pache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/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dubbo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-samples</a:t>
            </a:r>
          </a:p>
        </p:txBody>
      </p:sp>
    </p:spTree>
    <p:extLst>
      <p:ext uri="{BB962C8B-B14F-4D97-AF65-F5344CB8AC3E}">
        <p14:creationId xmlns:p14="http://schemas.microsoft.com/office/powerpoint/2010/main" val="18911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magine 302">
            <a:extLst>
              <a:ext uri="{FF2B5EF4-FFF2-40B4-BE49-F238E27FC236}">
                <a16:creationId xmlns:a16="http://schemas.microsoft.com/office/drawing/2014/main" id="{C590E1C0-21A3-140A-9892-50D014FA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3" y="642636"/>
            <a:ext cx="7949234" cy="3858227"/>
          </a:xfrm>
          <a:prstGeom prst="rect">
            <a:avLst/>
          </a:prstGeom>
        </p:spPr>
      </p:pic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4FE7C86F-73F7-6592-648D-6C7378FF3D47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8816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ZKTools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4A7D7E3-03AC-C039-20AF-440AB6E04A37}"/>
              </a:ext>
            </a:extLst>
          </p:cNvPr>
          <p:cNvSpPr/>
          <p:nvPr/>
        </p:nvSpPr>
        <p:spPr>
          <a:xfrm>
            <a:off x="1292357" y="1056609"/>
            <a:ext cx="1813151" cy="30302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9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0D75ED-EA9D-9637-A3CE-7158E66A4B8D}"/>
              </a:ext>
            </a:extLst>
          </p:cNvPr>
          <p:cNvSpPr txBox="1"/>
          <p:nvPr/>
        </p:nvSpPr>
        <p:spPr>
          <a:xfrm>
            <a:off x="208156" y="346059"/>
            <a:ext cx="7917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Classe:</a:t>
            </a:r>
            <a:r>
              <a:rPr lang="it-IT" sz="14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400" err="1">
                <a:solidFill>
                  <a:schemeClr val="lt1"/>
                </a:solidFill>
                <a:latin typeface="Titillium Web Light"/>
                <a:sym typeface="Titillium Web Light"/>
              </a:rPr>
              <a:t>ZKTools</a:t>
            </a:r>
            <a:endParaRPr lang="it-IT" b="1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 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d4c6016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 err="1">
                <a:solidFill>
                  <a:schemeClr val="lt1"/>
                </a:solidFill>
                <a:latin typeface="Titillium Web Light"/>
              </a:rPr>
              <a:t>cvictory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 </a:t>
            </a:r>
            <a:r>
              <a:rPr lang="it-IT" altLang="it-IT">
                <a:solidFill>
                  <a:schemeClr val="lt1"/>
                </a:solidFill>
                <a:latin typeface="Titillium Web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shenglicao2@gmail.com</a:t>
            </a:r>
            <a:endParaRPr lang="it-IT" altLang="it-IT">
              <a:solidFill>
                <a:schemeClr val="lt1"/>
              </a:solidFill>
              <a:latin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2019-03-07 20:35:44 +0800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5553F7-2625-2604-D593-C130BCED27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156" y="1616390"/>
            <a:ext cx="7750934" cy="191072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48F7D575-D0BB-23B9-51B8-B2326926EC31}"/>
              </a:ext>
            </a:extLst>
          </p:cNvPr>
          <p:cNvSpPr/>
          <p:nvPr/>
        </p:nvSpPr>
        <p:spPr>
          <a:xfrm>
            <a:off x="5750120" y="3789798"/>
            <a:ext cx="2375402" cy="88888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/>
              <a:t>FANOUT: 3 </a:t>
            </a:r>
            <a:r>
              <a:rPr lang="it-IT" sz="2000">
                <a:latin typeface="Cambria Math" panose="02040503050406030204" pitchFamily="18" charset="0"/>
                <a:ea typeface="Cambria Math" panose="02040503050406030204" pitchFamily="18" charset="0"/>
              </a:rPr>
              <a:t>→ 4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94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magine 308">
            <a:extLst>
              <a:ext uri="{FF2B5EF4-FFF2-40B4-BE49-F238E27FC236}">
                <a16:creationId xmlns:a16="http://schemas.microsoft.com/office/drawing/2014/main" id="{D61323CB-1CD9-51A6-331C-41162157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82" y="1554184"/>
            <a:ext cx="4193049" cy="2035132"/>
          </a:xfrm>
          <a:prstGeom prst="rect">
            <a:avLst/>
          </a:prstGeom>
        </p:spPr>
      </p:pic>
      <p:pic>
        <p:nvPicPr>
          <p:cNvPr id="313" name="Immagine 312">
            <a:extLst>
              <a:ext uri="{FF2B5EF4-FFF2-40B4-BE49-F238E27FC236}">
                <a16:creationId xmlns:a16="http://schemas.microsoft.com/office/drawing/2014/main" id="{719B0E5E-7ADF-716F-590D-B0F4F755D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433" y="1554184"/>
            <a:ext cx="4193044" cy="2035132"/>
          </a:xfrm>
          <a:prstGeom prst="rect">
            <a:avLst/>
          </a:prstGeom>
        </p:spPr>
      </p:pic>
      <p:sp>
        <p:nvSpPr>
          <p:cNvPr id="2" name="Google Shape;331;p35">
            <a:extLst>
              <a:ext uri="{FF2B5EF4-FFF2-40B4-BE49-F238E27FC236}">
                <a16:creationId xmlns:a16="http://schemas.microsoft.com/office/drawing/2014/main" id="{4FE7C86F-73F7-6592-648D-6C7378FF3D47}"/>
              </a:ext>
            </a:extLst>
          </p:cNvPr>
          <p:cNvSpPr txBox="1">
            <a:spLocks/>
          </p:cNvSpPr>
          <p:nvPr/>
        </p:nvSpPr>
        <p:spPr>
          <a:xfrm>
            <a:off x="386032" y="192711"/>
            <a:ext cx="78816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Analisi delle Metriche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Ck</a:t>
            </a:r>
            <a:r>
              <a:rPr kumimoji="0" lang="it-IT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 per la classe </a:t>
            </a:r>
            <a:r>
              <a:rPr kumimoji="0" lang="it-IT" sz="2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cs typeface="Arial"/>
                <a:sym typeface="Arial"/>
              </a:rPr>
              <a:t>ZKTools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 Light"/>
              <a:cs typeface="Arial"/>
              <a:sym typeface="Arial"/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47A5B043-45EE-9FA1-76F6-90809B38F2F5}"/>
              </a:ext>
            </a:extLst>
          </p:cNvPr>
          <p:cNvSpPr/>
          <p:nvPr/>
        </p:nvSpPr>
        <p:spPr>
          <a:xfrm>
            <a:off x="2057400" y="1733551"/>
            <a:ext cx="828675" cy="166633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BAC9CE5F-879B-3E21-B656-4608D72C0A66}"/>
              </a:ext>
            </a:extLst>
          </p:cNvPr>
          <p:cNvSpPr/>
          <p:nvPr/>
        </p:nvSpPr>
        <p:spPr>
          <a:xfrm>
            <a:off x="6250449" y="1733551"/>
            <a:ext cx="1664826" cy="166633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6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67E02A0C-885C-0D39-30A9-803D1746A2C9}"/>
              </a:ext>
            </a:extLst>
          </p:cNvPr>
          <p:cNvSpPr txBox="1"/>
          <p:nvPr/>
        </p:nvSpPr>
        <p:spPr>
          <a:xfrm>
            <a:off x="208156" y="178419"/>
            <a:ext cx="791736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Classe:</a:t>
            </a:r>
            <a:r>
              <a:rPr lang="it-IT" sz="1400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  <a:r>
              <a:rPr lang="it-IT" sz="1400" err="1">
                <a:solidFill>
                  <a:schemeClr val="lt1"/>
                </a:solidFill>
                <a:latin typeface="Titillium Web Light"/>
                <a:sym typeface="Titillium Web Light"/>
              </a:rPr>
              <a:t>ZKTools</a:t>
            </a:r>
            <a:endParaRPr lang="it-IT" b="1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Commit Hash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79cb53d9603e0056c14632b25742c6b7325bc93c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– Classe </a:t>
            </a:r>
            <a:r>
              <a:rPr lang="it-IT" err="1">
                <a:solidFill>
                  <a:schemeClr val="lt1"/>
                </a:solidFill>
                <a:latin typeface="Titillium Web Light"/>
                <a:sym typeface="Titillium Web Light"/>
              </a:rPr>
              <a:t>ZKTools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Author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err="1">
                <a:solidFill>
                  <a:schemeClr val="lt1"/>
                </a:solidFill>
                <a:latin typeface="Titillium Web Light"/>
                <a:sym typeface="Titillium Web Light"/>
              </a:rPr>
              <a:t>cvictory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 &lt;shenglicao2@gmail.com&gt;</a:t>
            </a:r>
          </a:p>
          <a:p>
            <a:r>
              <a:rPr lang="it-IT" b="1">
                <a:solidFill>
                  <a:schemeClr val="lt1"/>
                </a:solidFill>
                <a:latin typeface="Titillium Web Light"/>
                <a:sym typeface="Titillium Web Light"/>
              </a:rPr>
              <a:t>Date</a:t>
            </a:r>
            <a:r>
              <a:rPr lang="it-IT">
                <a:solidFill>
                  <a:schemeClr val="lt1"/>
                </a:solidFill>
                <a:latin typeface="Titillium Web Light"/>
                <a:sym typeface="Titillium Web Light"/>
              </a:rPr>
              <a:t>: </a:t>
            </a:r>
            <a:r>
              <a:rPr lang="it-IT" altLang="it-IT">
                <a:solidFill>
                  <a:schemeClr val="lt1"/>
                </a:solidFill>
                <a:latin typeface="Titillium Web Light"/>
              </a:rPr>
              <a:t>2019-03-12 18:42:52 +0800</a:t>
            </a:r>
          </a:p>
          <a:p>
            <a:endParaRPr lang="it-IT" sz="1800">
              <a:solidFill>
                <a:schemeClr val="lt1"/>
              </a:solidFill>
              <a:latin typeface="Titillium Web Light"/>
              <a:sym typeface="Titillium Web Ligh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D8166F6-3BE1-A972-08C3-D86F77AA7385}"/>
              </a:ext>
            </a:extLst>
          </p:cNvPr>
          <p:cNvSpPr/>
          <p:nvPr/>
        </p:nvSpPr>
        <p:spPr>
          <a:xfrm>
            <a:off x="6579492" y="3961964"/>
            <a:ext cx="2356352" cy="98450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/>
              <a:t>WMC: 7 </a:t>
            </a:r>
            <a:r>
              <a:rPr lang="it-IT" sz="2000">
                <a:latin typeface="Cambria Math" panose="02040503050406030204" pitchFamily="18" charset="0"/>
                <a:ea typeface="Cambria Math" panose="02040503050406030204" pitchFamily="18" charset="0"/>
              </a:rPr>
              <a:t>→  13</a:t>
            </a:r>
          </a:p>
          <a:p>
            <a:r>
              <a:rPr lang="it-IT" sz="2000">
                <a:latin typeface="Cambria Math" panose="02040503050406030204" pitchFamily="18" charset="0"/>
                <a:ea typeface="Cambria Math" panose="02040503050406030204" pitchFamily="18" charset="0"/>
              </a:rPr>
              <a:t>RFC: 14 → 15</a:t>
            </a:r>
            <a:endParaRPr lang="it-IT" sz="200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A219D08-FDA7-66A4-2A04-7D74A1134C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156" y="1101749"/>
            <a:ext cx="6783194" cy="93002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E395CAA-3915-3C2F-7457-4CC570FDD5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156" y="2070387"/>
            <a:ext cx="7353272" cy="29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521</TotalTime>
  <Words>2182</Words>
  <Application>Microsoft Office PowerPoint</Application>
  <PresentationFormat>Presentazione su schermo (16:9)</PresentationFormat>
  <Paragraphs>338</Paragraphs>
  <Slides>98</Slides>
  <Notes>98</Notes>
  <HiddenSlides>18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98</vt:i4>
      </vt:variant>
    </vt:vector>
  </HeadingPairs>
  <TitlesOfParts>
    <vt:vector size="109" baseType="lpstr">
      <vt:lpstr>Arial</vt:lpstr>
      <vt:lpstr>Titillium Web Light</vt:lpstr>
      <vt:lpstr>Calibri</vt:lpstr>
      <vt:lpstr>Courier New</vt:lpstr>
      <vt:lpstr>Montserrat-Bold</vt:lpstr>
      <vt:lpstr>Titillium Web</vt:lpstr>
      <vt:lpstr>Cambria Math</vt:lpstr>
      <vt:lpstr>Montserrat-Medium</vt:lpstr>
      <vt:lpstr>Inter</vt:lpstr>
      <vt:lpstr>Inter-Regular</vt:lpstr>
      <vt:lpstr>Ninacor template</vt:lpstr>
      <vt:lpstr>Quantitative and qualitative analysis of open source systems</vt:lpstr>
      <vt:lpstr>Overview</vt:lpstr>
      <vt:lpstr>Presentazione standard di PowerPoint</vt:lpstr>
      <vt:lpstr>1. GOAL</vt:lpstr>
      <vt:lpstr>Presentazione standard di PowerPoint</vt:lpstr>
      <vt:lpstr>2. PROJECTS</vt:lpstr>
      <vt:lpstr>Presentazione standard di PowerPoint</vt:lpstr>
      <vt:lpstr>Presentazione standard di PowerPoint</vt:lpstr>
      <vt:lpstr>3. TOOLCHAIN</vt:lpstr>
      <vt:lpstr>Presentazione standard di PowerPoint</vt:lpstr>
      <vt:lpstr>Presentazione standard di PowerPoint</vt:lpstr>
      <vt:lpstr>4. CK METRICS</vt:lpstr>
      <vt:lpstr>CK METRICS</vt:lpstr>
      <vt:lpstr>5. TECHNICAL DEBT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6. QUANTITATIVE AND QUALITATIVE ANALYSIS</vt:lpstr>
      <vt:lpstr>Scelta dei commit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Donat</dc:creator>
  <cp:lastModifiedBy>Francesco Pio Briuolo</cp:lastModifiedBy>
  <cp:revision>7</cp:revision>
  <dcterms:modified xsi:type="dcterms:W3CDTF">2023-01-19T07:05:39Z</dcterms:modified>
</cp:coreProperties>
</file>